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0" r:id="rId24"/>
    <p:sldId id="281" r:id="rId25"/>
    <p:sldId id="283" r:id="rId26"/>
    <p:sldId id="284" r:id="rId27"/>
    <p:sldId id="285"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912" autoAdjust="0"/>
  </p:normalViewPr>
  <p:slideViewPr>
    <p:cSldViewPr>
      <p:cViewPr varScale="1">
        <p:scale>
          <a:sx n="76" d="100"/>
          <a:sy n="76"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DCDA5-4F59-4083-81FA-C24E10F21C19}" type="datetimeFigureOut">
              <a:rPr lang="en-US" smtClean="0"/>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030A4-E5F4-4E37-B94C-FBE694EDFB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9DCBB1A-2D01-48A8-B928-119C23ABACC8}" type="slidenum">
              <a:rPr lang="fr-FR"/>
              <a:pPr/>
              <a:t>5</a:t>
            </a:fld>
            <a:endParaRPr lang="fr-F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noFill/>
          <a:ln/>
        </p:spPr>
        <p:txBody>
          <a:bodyPr/>
          <a:lstStyle/>
          <a:p>
            <a:pPr eaLnBrk="1" hangingPunct="1"/>
            <a:r>
              <a:rPr lang="en-US" dirty="0" smtClean="0"/>
              <a:t>Vela satellite at 65,000 miles (above Van </a:t>
            </a:r>
            <a:r>
              <a:rPr lang="en-US" dirty="0" err="1" smtClean="0"/>
              <a:t>allen</a:t>
            </a:r>
            <a:r>
              <a:rPr lang="en-US" dirty="0" smtClean="0"/>
              <a:t> belt-&gt; reduce noise + detect soviet test on the moon)</a:t>
            </a:r>
          </a:p>
          <a:p>
            <a:pPr eaLnBrk="1" hangingPunct="1"/>
            <a:r>
              <a:rPr lang="en-US" dirty="0" smtClean="0"/>
              <a:t>Data were first files away !!</a:t>
            </a:r>
          </a:p>
          <a:p>
            <a:pPr eaLnBrk="1" hangingPunct="1"/>
            <a:r>
              <a:rPr lang="en-US" dirty="0" smtClean="0"/>
              <a:t>2 more generations of </a:t>
            </a:r>
            <a:r>
              <a:rPr lang="en-US" dirty="0" err="1" smtClean="0"/>
              <a:t>satelite</a:t>
            </a:r>
            <a:r>
              <a:rPr lang="en-US" dirty="0" smtClean="0"/>
              <a:t> to determine not from sun, moon, planet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415CA80-0A9D-41AA-B93D-46AB0642A9CE}" type="slidenum">
              <a:rPr lang="fr-FR"/>
              <a:pPr/>
              <a:t>17</a:t>
            </a:fld>
            <a:endParaRPr lang="fr-F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AF2B5B9-D657-436A-BC52-B92E483FCF76}" type="slidenum">
              <a:rPr lang="fr-FR"/>
              <a:pPr/>
              <a:t>18</a:t>
            </a:fld>
            <a:endParaRPr lang="fr-FR"/>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84AA22E-81C6-4779-A91F-255D45A5CD8D}" type="slidenum">
              <a:rPr lang="fr-FR"/>
              <a:pPr/>
              <a:t>19</a:t>
            </a:fld>
            <a:endParaRPr lang="fr-F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pPr eaLnBrk="1" hangingPunct="1"/>
            <a:r>
              <a:rPr lang="en-US" smtClean="0"/>
              <a:t>Hadronic vs leptonic content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5A3D59E-A237-42DE-AADD-646167D81ABF}" type="slidenum">
              <a:rPr lang="fr-FR"/>
              <a:pPr/>
              <a:t>20</a:t>
            </a:fld>
            <a:endParaRPr lang="fr-FR"/>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pPr eaLnBrk="1" hangingPunct="1"/>
            <a:r>
              <a:rPr lang="en-US" smtClean="0"/>
              <a:t>Theoretically visible to human eye for 30 sec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4DD3348-A6EB-4B13-9102-A95CE68A7911}" type="slidenum">
              <a:rPr lang="fr-FR"/>
              <a:pPr/>
              <a:t>6</a:t>
            </a:fld>
            <a:endParaRPr lang="fr-FR"/>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pPr eaLnBrk="1" hangingPunct="1"/>
            <a:r>
              <a:rPr lang="en-US" smtClean="0"/>
              <a:t>Search for host / counterparts in other wavelength BUT bad localization</a:t>
            </a:r>
          </a:p>
          <a:p>
            <a:pPr eaLnBrk="1" hangingPunct="1"/>
            <a:r>
              <a:rPr lang="en-US" smtClean="0"/>
              <a:t>-&gt; IPN network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2B77D1C-0B3E-4D5C-95FD-17D7666B7DAA}" type="slidenum">
              <a:rPr lang="fr-FR"/>
              <a:pPr/>
              <a:t>9</a:t>
            </a:fld>
            <a:endParaRPr lang="fr-FR"/>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ln/>
        </p:spPr>
        <p:txBody>
          <a:bodyPr/>
          <a:lstStyle/>
          <a:p>
            <a:pPr eaLnBrk="1" hangingPunct="1"/>
            <a:r>
              <a:rPr lang="en-US" smtClean="0"/>
              <a:t>Energetics favor a galactic origin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E071DB2-13F3-4F57-A3D4-3499B5768356}" type="slidenum">
              <a:rPr lang="fr-FR"/>
              <a:pPr/>
              <a:t>10</a:t>
            </a:fld>
            <a:endParaRPr lang="fr-FR"/>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noFill/>
          <a:ln/>
        </p:spPr>
        <p:txBody>
          <a:bodyPr/>
          <a:lstStyle/>
          <a:p>
            <a:pPr eaLnBrk="1" hangingPunct="1"/>
            <a:r>
              <a:rPr lang="en-US" smtClean="0"/>
              <a:t>Story of HETE that was supposed to be launched in 1994</a:t>
            </a:r>
          </a:p>
          <a:p>
            <a:pPr eaLnBrk="1" hangingPunct="1"/>
            <a:r>
              <a:rPr lang="en-US" smtClean="0"/>
              <a:t>Afterglow detected from emission/absorption lines of the spectrum of the galaxy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D6BFD27-892C-4B4F-9EB9-2A6BAE952082}" type="slidenum">
              <a:rPr lang="fr-FR"/>
              <a:pPr/>
              <a:t>12</a:t>
            </a:fld>
            <a:endParaRPr lang="fr-FR"/>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9622D8F-9B8C-49BF-A7AF-B93374338007}" type="slidenum">
              <a:rPr lang="fr-FR"/>
              <a:pPr/>
              <a:t>13</a:t>
            </a:fld>
            <a:endParaRPr lang="fr-FR"/>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3449F37-E4A6-4250-A47D-21CD14A201B2}" type="slidenum">
              <a:rPr lang="fr-FR"/>
              <a:pPr/>
              <a:t>14</a:t>
            </a:fld>
            <a:endParaRPr lang="fr-F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BC6C29F-E019-411D-B0A3-3643DB04466F}" type="slidenum">
              <a:rPr lang="fr-FR"/>
              <a:pPr/>
              <a:t>15</a:t>
            </a:fld>
            <a:endParaRPr lang="fr-F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4673C81-4A33-49F2-98BF-288C59D03134}" type="slidenum">
              <a:rPr lang="fr-FR"/>
              <a:pPr/>
              <a:t>16</a:t>
            </a:fld>
            <a:endParaRPr lang="fr-FR"/>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6D52C5-0D0E-478A-9094-31EE413D923D}" type="datetimeFigureOut">
              <a:rPr lang="en-US" smtClean="0"/>
              <a:pPr/>
              <a:t>4/25/2012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899B5D2-9865-40B7-9239-70606002DE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6D52C5-0D0E-478A-9094-31EE413D923D}"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6D52C5-0D0E-478A-9094-31EE413D923D}"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6D52C5-0D0E-478A-9094-31EE413D923D}"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6D52C5-0D0E-478A-9094-31EE413D923D}"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9B5D2-9865-40B7-9239-70606002DEB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6D52C5-0D0E-478A-9094-31EE413D923D}"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1859760"/>
            <a:ext cx="4041775" cy="65484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6D52C5-0D0E-478A-9094-31EE413D923D}" type="datetimeFigureOut">
              <a:rPr lang="en-US" smtClean="0"/>
              <a:pPr/>
              <a:t>4/25/2012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6D52C5-0D0E-478A-9094-31EE413D923D}" type="datetimeFigureOut">
              <a:rPr lang="en-US" smtClean="0"/>
              <a:pPr/>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D52C5-0D0E-478A-9094-31EE413D923D}" type="datetimeFigureOut">
              <a:rPr lang="en-US" smtClean="0"/>
              <a:pPr/>
              <a:t>4/25/2012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1"/>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6D52C5-0D0E-478A-9094-31EE413D923D}"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9B5D2-9865-40B7-9239-70606002D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8"/>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6D52C5-0D0E-478A-9094-31EE413D923D}"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3"/>
            <a:ext cx="609600" cy="365125"/>
          </a:xfrm>
        </p:spPr>
        <p:txBody>
          <a:bodyPr/>
          <a:lstStyle/>
          <a:p>
            <a:fld id="{C899B5D2-9865-40B7-9239-70606002DEBA}" type="slidenum">
              <a:rPr lang="en-US" smtClean="0"/>
              <a:pPr/>
              <a:t>‹#›</a:t>
            </a:fld>
            <a:endParaRPr lang="en-US"/>
          </a:p>
        </p:txBody>
      </p:sp>
      <p:sp>
        <p:nvSpPr>
          <p:cNvPr id="3" name="Picture Placeholder 2"/>
          <p:cNvSpPr>
            <a:spLocks noGrp="1"/>
          </p:cNvSpPr>
          <p:nvPr>
            <p:ph type="pic" idx="1"/>
          </p:nvPr>
        </p:nvSpPr>
        <p:spPr>
          <a:xfrm rot="420000">
            <a:off x="3485793" y="1199518"/>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1"/>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9"/>
            <a:ext cx="4762500"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3"/>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3"/>
            <a:ext cx="4762500" cy="638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3"/>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6D52C5-0D0E-478A-9094-31EE413D923D}" type="datetimeFigureOut">
              <a:rPr lang="en-US" smtClean="0"/>
              <a:pPr/>
              <a:t>4/25/2012</a:t>
            </a:fld>
            <a:endParaRPr lang="en-US"/>
          </a:p>
        </p:txBody>
      </p:sp>
      <p:sp>
        <p:nvSpPr>
          <p:cNvPr id="22" name="Footer Placeholder 21"/>
          <p:cNvSpPr>
            <a:spLocks noGrp="1"/>
          </p:cNvSpPr>
          <p:nvPr>
            <p:ph type="ftr" sz="quarter" idx="3"/>
          </p:nvPr>
        </p:nvSpPr>
        <p:spPr>
          <a:xfrm>
            <a:off x="2667000" y="635635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3"/>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899B5D2-9865-40B7-9239-70606002DEB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err="1"/>
              <a:t>Modelling</a:t>
            </a:r>
            <a:r>
              <a:rPr lang="en-US" sz="4000" dirty="0"/>
              <a:t> the GRB light curves using a shock wave </a:t>
            </a:r>
            <a:r>
              <a:rPr lang="en-US" sz="4000" dirty="0" smtClean="0"/>
              <a:t>model</a:t>
            </a:r>
            <a:endParaRPr lang="en-US" sz="4000" dirty="0"/>
          </a:p>
        </p:txBody>
      </p:sp>
      <p:sp>
        <p:nvSpPr>
          <p:cNvPr id="3" name="Subtitle 2"/>
          <p:cNvSpPr>
            <a:spLocks noGrp="1"/>
          </p:cNvSpPr>
          <p:nvPr>
            <p:ph type="subTitle" idx="1"/>
          </p:nvPr>
        </p:nvSpPr>
        <p:spPr/>
        <p:txBody>
          <a:bodyPr/>
          <a:lstStyle/>
          <a:p>
            <a:r>
              <a:rPr lang="en-US" dirty="0" smtClean="0"/>
              <a:t>Sa</a:t>
            </a:r>
            <a:r>
              <a:rPr lang="sr-Latn-RS" dirty="0" smtClean="0"/>
              <a:t>ša Simić</a:t>
            </a:r>
          </a:p>
          <a:p>
            <a:r>
              <a:rPr lang="sr-Latn-RS" dirty="0" smtClean="0"/>
              <a:t>Luka Č. Popović</a:t>
            </a:r>
            <a:endParaRPr lang="en-US" dirty="0" smtClean="0"/>
          </a:p>
          <a:p>
            <a:r>
              <a:rPr lang="en-US" dirty="0" smtClean="0"/>
              <a:t>Luca </a:t>
            </a:r>
            <a:r>
              <a:rPr lang="en-US" dirty="0" err="1" smtClean="0"/>
              <a:t>Grassitelli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A9534C1-1C6A-45F7-AAF2-1F281B7CC381}" type="slidenum">
              <a:rPr lang="en-US"/>
              <a:pPr>
                <a:defRPr/>
              </a:pPr>
              <a:t>10</a:t>
            </a:fld>
            <a:endParaRPr lang="en-US"/>
          </a:p>
        </p:txBody>
      </p:sp>
      <p:sp>
        <p:nvSpPr>
          <p:cNvPr id="56322" name="Rectangle 2"/>
          <p:cNvSpPr>
            <a:spLocks noGrp="1" noChangeArrowheads="1"/>
          </p:cNvSpPr>
          <p:nvPr>
            <p:ph type="title"/>
          </p:nvPr>
        </p:nvSpPr>
        <p:spPr>
          <a:xfrm>
            <a:off x="457200" y="304800"/>
            <a:ext cx="8229600" cy="1143000"/>
          </a:xfrm>
        </p:spPr>
        <p:txBody>
          <a:bodyPr>
            <a:normAutofit/>
          </a:bodyPr>
          <a:lstStyle/>
          <a:p>
            <a:pPr eaLnBrk="1" hangingPunct="1">
              <a:defRPr/>
            </a:pPr>
            <a:r>
              <a:rPr lang="fr-FR" dirty="0" err="1" smtClean="0"/>
              <a:t>Galactic</a:t>
            </a:r>
            <a:r>
              <a:rPr lang="fr-FR" dirty="0" smtClean="0"/>
              <a:t> vs </a:t>
            </a:r>
            <a:r>
              <a:rPr lang="fr-FR" dirty="0" err="1" smtClean="0"/>
              <a:t>Cosmological</a:t>
            </a:r>
            <a:r>
              <a:rPr lang="fr-FR" dirty="0" smtClean="0"/>
              <a:t> </a:t>
            </a:r>
            <a:r>
              <a:rPr lang="fr-FR" dirty="0" err="1" smtClean="0"/>
              <a:t>origin</a:t>
            </a:r>
            <a:endParaRPr lang="fr-FR" dirty="0" smtClean="0"/>
          </a:p>
        </p:txBody>
      </p:sp>
      <p:sp>
        <p:nvSpPr>
          <p:cNvPr id="12293" name="Rectangle 3"/>
          <p:cNvSpPr>
            <a:spLocks noGrp="1" noChangeArrowheads="1"/>
          </p:cNvSpPr>
          <p:nvPr>
            <p:ph type="body" idx="1"/>
          </p:nvPr>
        </p:nvSpPr>
        <p:spPr>
          <a:xfrm>
            <a:off x="1219200" y="1485901"/>
            <a:ext cx="7391400" cy="4533900"/>
          </a:xfrm>
        </p:spPr>
        <p:txBody>
          <a:bodyPr/>
          <a:lstStyle/>
          <a:p>
            <a:pPr eaLnBrk="1" hangingPunct="1"/>
            <a:r>
              <a:rPr lang="fr-FR" sz="2800" dirty="0" err="1" smtClean="0"/>
              <a:t>BeppoSAX</a:t>
            </a:r>
            <a:r>
              <a:rPr lang="fr-FR" sz="2800" dirty="0" smtClean="0"/>
              <a:t>: GRB </a:t>
            </a:r>
            <a:r>
              <a:rPr lang="fr-FR" sz="2800" dirty="0" smtClean="0">
                <a:latin typeface="Times New Roman" pitchFamily="18" charset="0"/>
                <a:cs typeface="Times New Roman" pitchFamily="18" charset="0"/>
              </a:rPr>
              <a:t>970228</a:t>
            </a:r>
          </a:p>
          <a:p>
            <a:pPr eaLnBrk="1" hangingPunct="1"/>
            <a:r>
              <a:rPr lang="fr-FR" sz="2800" dirty="0" smtClean="0"/>
              <a:t>1st X-ray/Optical </a:t>
            </a:r>
            <a:r>
              <a:rPr lang="fr-FR" sz="2800" dirty="0" err="1" smtClean="0"/>
              <a:t>afterglows</a:t>
            </a:r>
            <a:r>
              <a:rPr lang="fr-FR" sz="2800" dirty="0" smtClean="0"/>
              <a:t> </a:t>
            </a:r>
            <a:r>
              <a:rPr lang="fr-FR" sz="2800" dirty="0" err="1" smtClean="0"/>
              <a:t>detected</a:t>
            </a:r>
            <a:endParaRPr lang="fr-FR" sz="2800" dirty="0" smtClean="0"/>
          </a:p>
          <a:p>
            <a:pPr eaLnBrk="1" hangingPunct="1"/>
            <a:r>
              <a:rPr lang="fr-FR" sz="2800" dirty="0" smtClean="0"/>
              <a:t>Host </a:t>
            </a:r>
            <a:r>
              <a:rPr lang="fr-FR" sz="2800" dirty="0" err="1" smtClean="0"/>
              <a:t>galaxy</a:t>
            </a:r>
            <a:r>
              <a:rPr lang="fr-FR" sz="2800" dirty="0" smtClean="0"/>
              <a:t> </a:t>
            </a:r>
            <a:r>
              <a:rPr lang="fr-FR" sz="2800" dirty="0" err="1" smtClean="0"/>
              <a:t>was</a:t>
            </a:r>
            <a:r>
              <a:rPr lang="fr-FR" sz="2800" dirty="0" smtClean="0"/>
              <a:t> </a:t>
            </a:r>
            <a:r>
              <a:rPr lang="fr-FR" sz="2800" dirty="0" err="1" smtClean="0"/>
              <a:t>identified</a:t>
            </a:r>
            <a:r>
              <a:rPr lang="fr-FR" sz="2800" dirty="0" smtClean="0"/>
              <a:t> </a:t>
            </a:r>
            <a:r>
              <a:rPr lang="fr-FR" sz="2800" dirty="0" err="1" smtClean="0"/>
              <a:t>at</a:t>
            </a:r>
            <a:r>
              <a:rPr lang="fr-FR" sz="2800" dirty="0" smtClean="0"/>
              <a:t> z ~ 0.7 !</a:t>
            </a:r>
          </a:p>
        </p:txBody>
      </p:sp>
      <p:pic>
        <p:nvPicPr>
          <p:cNvPr id="12294" name="Picture 5" descr="grb_970228"/>
          <p:cNvPicPr>
            <a:picLocks noChangeAspect="1" noChangeArrowheads="1"/>
          </p:cNvPicPr>
          <p:nvPr/>
        </p:nvPicPr>
        <p:blipFill>
          <a:blip r:embed="rId3" cstate="print"/>
          <a:srcRect/>
          <a:stretch>
            <a:fillRect/>
          </a:stretch>
        </p:blipFill>
        <p:spPr bwMode="auto">
          <a:xfrm>
            <a:off x="1066800" y="3124202"/>
            <a:ext cx="5029200" cy="3438526"/>
          </a:xfrm>
          <a:prstGeom prst="rect">
            <a:avLst/>
          </a:prstGeom>
          <a:noFill/>
          <a:ln w="9525">
            <a:noFill/>
            <a:miter lim="800000"/>
            <a:headEnd/>
            <a:tailEnd/>
          </a:ln>
        </p:spPr>
      </p:pic>
      <p:sp>
        <p:nvSpPr>
          <p:cNvPr id="12295" name="Text Box 6"/>
          <p:cNvSpPr txBox="1">
            <a:spLocks noChangeArrowheads="1"/>
          </p:cNvSpPr>
          <p:nvPr/>
        </p:nvSpPr>
        <p:spPr bwMode="auto">
          <a:xfrm>
            <a:off x="6096000" y="4191000"/>
            <a:ext cx="2895600" cy="1077218"/>
          </a:xfrm>
          <a:prstGeom prst="rect">
            <a:avLst/>
          </a:prstGeom>
          <a:noFill/>
          <a:ln w="9525">
            <a:noFill/>
            <a:miter lim="800000"/>
            <a:headEnd/>
            <a:tailEnd/>
          </a:ln>
        </p:spPr>
        <p:txBody>
          <a:bodyPr>
            <a:spAutoFit/>
          </a:bodyPr>
          <a:lstStyle/>
          <a:p>
            <a:pPr algn="ctr">
              <a:spcBef>
                <a:spcPct val="50000"/>
              </a:spcBef>
            </a:pPr>
            <a:r>
              <a:rPr lang="en-US" sz="3200" dirty="0"/>
              <a:t>GRBs are extragalactic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85800"/>
            <a:ext cx="7772400" cy="1371600"/>
          </a:xfrm>
        </p:spPr>
        <p:txBody>
          <a:bodyPr>
            <a:normAutofit fontScale="90000"/>
          </a:bodyPr>
          <a:lstStyle/>
          <a:p>
            <a:pPr eaLnBrk="1" hangingPunct="1">
              <a:defRPr/>
            </a:pPr>
            <a:r>
              <a:rPr lang="en-US" sz="4400" dirty="0" smtClean="0"/>
              <a:t>How do we know how much energy a gamma ray burst has?</a:t>
            </a:r>
          </a:p>
        </p:txBody>
      </p:sp>
      <p:sp>
        <p:nvSpPr>
          <p:cNvPr id="27652" name="Rectangle 4"/>
          <p:cNvSpPr>
            <a:spLocks noChangeArrowheads="1"/>
          </p:cNvSpPr>
          <p:nvPr/>
        </p:nvSpPr>
        <p:spPr bwMode="auto">
          <a:xfrm>
            <a:off x="0" y="2286000"/>
            <a:ext cx="4724400" cy="2971800"/>
          </a:xfrm>
          <a:prstGeom prst="rect">
            <a:avLst/>
          </a:prstGeom>
          <a:noFill/>
          <a:ln w="9525">
            <a:noFill/>
            <a:miter lim="800000"/>
            <a:headEnd/>
            <a:tailEnd/>
          </a:ln>
          <a:effectLst/>
        </p:spPr>
        <p:txBody>
          <a:bodyPr anchor="ctr"/>
          <a:lstStyle/>
          <a:p>
            <a:pPr algn="ctr">
              <a:defRPr/>
            </a:pPr>
            <a:r>
              <a:rPr lang="en-US" sz="2800" dirty="0">
                <a:latin typeface="Arial" charset="0"/>
              </a:rPr>
              <a:t>We measure their distance and how bright they appear</a:t>
            </a:r>
            <a:br>
              <a:rPr lang="en-US" sz="2800" dirty="0">
                <a:latin typeface="Arial" charset="0"/>
              </a:rPr>
            </a:br>
            <a:r>
              <a:rPr lang="en-US" sz="2800" dirty="0">
                <a:latin typeface="Arial" charset="0"/>
              </a:rPr>
              <a:t>(far away and bright </a:t>
            </a:r>
            <a:r>
              <a:rPr lang="en-US" sz="2800" dirty="0">
                <a:latin typeface="Arial" charset="0"/>
                <a:sym typeface="Wingdings" pitchFamily="2" charset="2"/>
              </a:rPr>
              <a:t> lots of energy)</a:t>
            </a:r>
            <a:endParaRPr lang="en-US" sz="2800" dirty="0">
              <a:latin typeface="Arial" charset="0"/>
            </a:endParaRPr>
          </a:p>
        </p:txBody>
      </p:sp>
      <p:pic>
        <p:nvPicPr>
          <p:cNvPr id="4" name="graphics19"/>
          <p:cNvPicPr/>
          <p:nvPr/>
        </p:nvPicPr>
        <p:blipFill>
          <a:blip r:embed="rId2" cstate="print">
            <a:alphaModFix/>
            <a:lum/>
          </a:blip>
          <a:srcRect/>
          <a:stretch>
            <a:fillRect/>
          </a:stretch>
        </p:blipFill>
        <p:spPr>
          <a:xfrm>
            <a:off x="4953000" y="2667000"/>
            <a:ext cx="3232298" cy="2743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9AA91AE-4E68-47CE-8CEE-31F24B161D61}" type="slidenum">
              <a:rPr lang="en-US"/>
              <a:pPr>
                <a:defRPr/>
              </a:pPr>
              <a:t>12</a:t>
            </a:fld>
            <a:endParaRPr lang="en-US"/>
          </a:p>
        </p:txBody>
      </p:sp>
      <p:sp>
        <p:nvSpPr>
          <p:cNvPr id="96258" name="Rectangle 2"/>
          <p:cNvSpPr>
            <a:spLocks noGrp="1" noChangeArrowheads="1"/>
          </p:cNvSpPr>
          <p:nvPr>
            <p:ph type="title"/>
          </p:nvPr>
        </p:nvSpPr>
        <p:spPr>
          <a:xfrm>
            <a:off x="457200" y="228600"/>
            <a:ext cx="8229600" cy="1143000"/>
          </a:xfrm>
        </p:spPr>
        <p:txBody>
          <a:bodyPr>
            <a:normAutofit fontScale="90000"/>
          </a:bodyPr>
          <a:lstStyle/>
          <a:p>
            <a:pPr eaLnBrk="1" hangingPunct="1">
              <a:defRPr/>
            </a:pPr>
            <a:r>
              <a:rPr lang="fr-FR" sz="4000" dirty="0" err="1" smtClean="0"/>
              <a:t>Consequence</a:t>
            </a:r>
            <a:r>
              <a:rPr lang="fr-FR" sz="4000" dirty="0" smtClean="0"/>
              <a:t> of </a:t>
            </a:r>
            <a:r>
              <a:rPr lang="fr-FR" sz="4000" dirty="0" err="1" smtClean="0"/>
              <a:t>cosmological</a:t>
            </a:r>
            <a:r>
              <a:rPr lang="fr-FR" sz="4000" dirty="0" smtClean="0"/>
              <a:t> </a:t>
            </a:r>
            <a:r>
              <a:rPr lang="fr-FR" sz="4000" dirty="0" err="1" smtClean="0"/>
              <a:t>origin</a:t>
            </a:r>
            <a:r>
              <a:rPr lang="fr-FR" sz="4000" dirty="0" smtClean="0"/>
              <a:t> of </a:t>
            </a:r>
            <a:r>
              <a:rPr lang="fr-FR" sz="4000" dirty="0" err="1" smtClean="0"/>
              <a:t>GRBs</a:t>
            </a:r>
            <a:endParaRPr lang="fr-FR" sz="4000" dirty="0" smtClean="0"/>
          </a:p>
        </p:txBody>
      </p:sp>
      <p:sp>
        <p:nvSpPr>
          <p:cNvPr id="13317" name="Rectangle 3"/>
          <p:cNvSpPr>
            <a:spLocks noGrp="1" noChangeArrowheads="1"/>
          </p:cNvSpPr>
          <p:nvPr>
            <p:ph type="body" idx="1"/>
          </p:nvPr>
        </p:nvSpPr>
        <p:spPr>
          <a:xfrm>
            <a:off x="1219200" y="1676400"/>
            <a:ext cx="7848600" cy="4724400"/>
          </a:xfrm>
        </p:spPr>
        <p:txBody>
          <a:bodyPr/>
          <a:lstStyle/>
          <a:p>
            <a:pPr eaLnBrk="1" hangingPunct="1"/>
            <a:r>
              <a:rPr lang="fr-FR" sz="2800" dirty="0" err="1" smtClean="0"/>
              <a:t>Tremendous</a:t>
            </a:r>
            <a:r>
              <a:rPr lang="fr-FR" sz="2800" dirty="0" smtClean="0"/>
              <a:t> </a:t>
            </a:r>
            <a:r>
              <a:rPr lang="fr-FR" sz="2800" dirty="0" err="1" smtClean="0"/>
              <a:t>isotropic</a:t>
            </a:r>
            <a:r>
              <a:rPr lang="fr-FR" sz="2800" dirty="0" smtClean="0"/>
              <a:t>-</a:t>
            </a:r>
            <a:r>
              <a:rPr lang="fr-FR" sz="2800" dirty="0" err="1" smtClean="0"/>
              <a:t>equivalent</a:t>
            </a:r>
            <a:r>
              <a:rPr lang="fr-FR" sz="2800" dirty="0" smtClean="0"/>
              <a:t> </a:t>
            </a:r>
            <a:r>
              <a:rPr lang="fr-FR" sz="2800" dirty="0" err="1" smtClean="0"/>
              <a:t>energy</a:t>
            </a:r>
            <a:r>
              <a:rPr lang="fr-FR" sz="2800" dirty="0" smtClean="0"/>
              <a:t>:</a:t>
            </a:r>
          </a:p>
          <a:p>
            <a:pPr lvl="1" eaLnBrk="1" hangingPunct="1"/>
            <a:r>
              <a:rPr lang="fr-FR" sz="2400" dirty="0" smtClean="0"/>
              <a:t> </a:t>
            </a:r>
            <a:r>
              <a:rPr lang="fr-FR" sz="2400" dirty="0" smtClean="0">
                <a:solidFill>
                  <a:srgbClr val="FF0000"/>
                </a:solidFill>
              </a:rPr>
              <a:t>10</a:t>
            </a:r>
            <a:r>
              <a:rPr lang="fr-FR" sz="2400" baseline="30000" dirty="0" smtClean="0">
                <a:solidFill>
                  <a:srgbClr val="FF0000"/>
                </a:solidFill>
              </a:rPr>
              <a:t>50</a:t>
            </a:r>
            <a:r>
              <a:rPr lang="fr-FR" sz="2400" dirty="0" smtClean="0">
                <a:solidFill>
                  <a:srgbClr val="FF0000"/>
                </a:solidFill>
              </a:rPr>
              <a:t> -10</a:t>
            </a:r>
            <a:r>
              <a:rPr lang="fr-FR" sz="2400" baseline="30000" dirty="0" smtClean="0">
                <a:solidFill>
                  <a:srgbClr val="FF0000"/>
                </a:solidFill>
              </a:rPr>
              <a:t>54</a:t>
            </a:r>
            <a:r>
              <a:rPr lang="fr-FR" sz="2400" dirty="0" smtClean="0">
                <a:solidFill>
                  <a:srgbClr val="FF0000"/>
                </a:solidFill>
              </a:rPr>
              <a:t> ergs</a:t>
            </a:r>
            <a:r>
              <a:rPr lang="fr-FR" sz="2400" dirty="0" smtClean="0"/>
              <a:t> </a:t>
            </a:r>
            <a:r>
              <a:rPr lang="fr-FR" sz="2400" dirty="0" err="1" smtClean="0"/>
              <a:t>released</a:t>
            </a:r>
            <a:r>
              <a:rPr lang="fr-FR" sz="2400" dirty="0" smtClean="0"/>
              <a:t> in a short time </a:t>
            </a:r>
            <a:r>
              <a:rPr lang="fr-FR" sz="2400" dirty="0" err="1" smtClean="0"/>
              <a:t>scale</a:t>
            </a:r>
            <a:r>
              <a:rPr lang="fr-FR" sz="2400" dirty="0" smtClean="0"/>
              <a:t> </a:t>
            </a:r>
            <a:r>
              <a:rPr lang="fr-FR" sz="2400" dirty="0" err="1" smtClean="0"/>
              <a:t>only</a:t>
            </a:r>
            <a:r>
              <a:rPr lang="fr-FR" sz="2400" dirty="0" smtClean="0"/>
              <a:t> in the </a:t>
            </a:r>
            <a:r>
              <a:rPr lang="fr-FR" sz="2400" dirty="0" err="1" smtClean="0"/>
              <a:t>form</a:t>
            </a:r>
            <a:r>
              <a:rPr lang="fr-FR" sz="2400" dirty="0" smtClean="0"/>
              <a:t> of gamma-rays. </a:t>
            </a:r>
          </a:p>
          <a:p>
            <a:pPr eaLnBrk="1" hangingPunct="1">
              <a:buFont typeface="Times" pitchFamily="18" charset="0"/>
              <a:buNone/>
            </a:pPr>
            <a:r>
              <a:rPr lang="fr-FR" sz="2800" dirty="0" smtClean="0">
                <a:solidFill>
                  <a:srgbClr val="FF0000"/>
                </a:solidFill>
              </a:rPr>
              <a:t>	</a:t>
            </a:r>
            <a:r>
              <a:rPr lang="fr-FR" sz="2800" dirty="0" smtClean="0"/>
              <a:t>(</a:t>
            </a:r>
            <a:r>
              <a:rPr lang="fr-FR" sz="2800" dirty="0" err="1" smtClean="0"/>
              <a:t>sun</a:t>
            </a:r>
            <a:r>
              <a:rPr lang="fr-FR" sz="2800" dirty="0" smtClean="0"/>
              <a:t>: 10</a:t>
            </a:r>
            <a:r>
              <a:rPr lang="fr-FR" sz="2800" baseline="30000" dirty="0" smtClean="0"/>
              <a:t>33 </a:t>
            </a:r>
            <a:r>
              <a:rPr lang="fr-FR" sz="2800" dirty="0" smtClean="0"/>
              <a:t>erg/sec; supernova: 10</a:t>
            </a:r>
            <a:r>
              <a:rPr lang="fr-FR" sz="2800" baseline="30000" dirty="0" smtClean="0"/>
              <a:t>51 </a:t>
            </a:r>
            <a:r>
              <a:rPr lang="fr-FR" sz="2800" dirty="0" smtClean="0"/>
              <a:t>ergs on a </a:t>
            </a:r>
            <a:r>
              <a:rPr lang="fr-FR" sz="2800" dirty="0" err="1" smtClean="0"/>
              <a:t>month</a:t>
            </a:r>
            <a:r>
              <a:rPr lang="fr-FR" sz="2800" dirty="0" smtClean="0"/>
              <a:t> time </a:t>
            </a:r>
            <a:r>
              <a:rPr lang="fr-FR" sz="2800" dirty="0" err="1" smtClean="0"/>
              <a:t>scale</a:t>
            </a:r>
            <a:r>
              <a:rPr lang="fr-FR" sz="2800" dirty="0" smtClean="0"/>
              <a:t>)</a:t>
            </a:r>
          </a:p>
          <a:p>
            <a:pPr eaLnBrk="1" hangingPunct="1">
              <a:buFont typeface="Times" pitchFamily="18" charset="0"/>
              <a:buNone/>
            </a:pPr>
            <a:endParaRPr lang="fr-FR" sz="2800" dirty="0" smtClean="0">
              <a:solidFill>
                <a:srgbClr val="FF0000"/>
              </a:solidFill>
            </a:endParaRPr>
          </a:p>
          <a:p>
            <a:pPr eaLnBrk="1" hangingPunct="1"/>
            <a:r>
              <a:rPr lang="fr-FR" sz="2800" dirty="0" err="1" smtClean="0"/>
              <a:t>GRBs</a:t>
            </a:r>
            <a:r>
              <a:rPr lang="fr-FR" sz="2800" dirty="0" smtClean="0"/>
              <a:t> have been </a:t>
            </a:r>
            <a:r>
              <a:rPr lang="fr-FR" sz="2800" dirty="0" err="1" smtClean="0"/>
              <a:t>observed</a:t>
            </a:r>
            <a:r>
              <a:rPr lang="fr-FR" sz="2800" dirty="0" smtClean="0"/>
              <a:t> up to z ~ 6.3</a:t>
            </a:r>
          </a:p>
          <a:p>
            <a:pPr eaLnBrk="1" hangingPunct="1">
              <a:buFont typeface="Times" pitchFamily="18" charset="0"/>
              <a:buNone/>
            </a:pPr>
            <a:r>
              <a:rPr lang="fr-FR" sz="2800" dirty="0" smtClean="0"/>
              <a:t> -&gt; </a:t>
            </a:r>
            <a:r>
              <a:rPr lang="fr-FR" sz="2800" dirty="0" err="1" smtClean="0"/>
              <a:t>hope</a:t>
            </a:r>
            <a:r>
              <a:rPr lang="fr-FR" sz="2800" dirty="0" smtClean="0"/>
              <a:t> to use GRB as </a:t>
            </a:r>
            <a:r>
              <a:rPr lang="fr-FR" sz="2800" dirty="0" err="1" smtClean="0">
                <a:solidFill>
                  <a:srgbClr val="FF0000"/>
                </a:solidFill>
              </a:rPr>
              <a:t>cosmological</a:t>
            </a:r>
            <a:r>
              <a:rPr lang="fr-FR" sz="2800" dirty="0" smtClean="0">
                <a:solidFill>
                  <a:srgbClr val="FF0000"/>
                </a:solidFill>
              </a:rPr>
              <a:t> </a:t>
            </a:r>
            <a:r>
              <a:rPr lang="fr-FR" sz="2800" dirty="0" err="1" smtClean="0">
                <a:solidFill>
                  <a:srgbClr val="FF0000"/>
                </a:solidFill>
              </a:rPr>
              <a:t>tool</a:t>
            </a:r>
            <a:r>
              <a:rPr lang="fr-FR" sz="2800" dirty="0" smtClean="0">
                <a:solidFill>
                  <a:srgbClr val="FF0000"/>
                </a:solidFill>
              </a:rPr>
              <a:t> </a:t>
            </a:r>
            <a:r>
              <a:rPr lang="fr-FR" sz="2800" dirty="0" smtClean="0"/>
              <a:t>(</a:t>
            </a:r>
            <a:r>
              <a:rPr lang="fr-FR" sz="2800" dirty="0" err="1" smtClean="0"/>
              <a:t>similar</a:t>
            </a:r>
            <a:r>
              <a:rPr lang="fr-FR" sz="2800" dirty="0" smtClean="0"/>
              <a:t> as Type </a:t>
            </a:r>
            <a:r>
              <a:rPr lang="fr-FR" sz="2800" dirty="0" err="1" smtClean="0"/>
              <a:t>Ia</a:t>
            </a:r>
            <a:r>
              <a:rPr lang="fr-FR" sz="2800" dirty="0" smtClean="0"/>
              <a:t> supernovae)</a:t>
            </a:r>
            <a:endParaRPr lang="fr-FR" sz="2800"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60CEE969-8A37-4FED-BB17-35678B94F841}" type="slidenum">
              <a:rPr lang="en-US"/>
              <a:pPr>
                <a:defRPr/>
              </a:pPr>
              <a:t>13</a:t>
            </a:fld>
            <a:endParaRPr lang="en-US"/>
          </a:p>
        </p:txBody>
      </p:sp>
      <p:sp>
        <p:nvSpPr>
          <p:cNvPr id="61442" name="Rectangle 2"/>
          <p:cNvSpPr>
            <a:spLocks noGrp="1" noChangeArrowheads="1"/>
          </p:cNvSpPr>
          <p:nvPr>
            <p:ph type="title"/>
          </p:nvPr>
        </p:nvSpPr>
        <p:spPr>
          <a:xfrm>
            <a:off x="457200" y="457200"/>
            <a:ext cx="8229600" cy="1143000"/>
          </a:xfrm>
        </p:spPr>
        <p:txBody>
          <a:bodyPr/>
          <a:lstStyle/>
          <a:p>
            <a:pPr eaLnBrk="1" hangingPunct="1">
              <a:defRPr/>
            </a:pPr>
            <a:r>
              <a:rPr lang="fr-FR" dirty="0" smtClean="0"/>
              <a:t>BATSE </a:t>
            </a:r>
            <a:r>
              <a:rPr lang="fr-FR" dirty="0" err="1" smtClean="0"/>
              <a:t>results</a:t>
            </a:r>
            <a:endParaRPr lang="fr-FR" dirty="0" smtClean="0"/>
          </a:p>
        </p:txBody>
      </p:sp>
      <p:sp>
        <p:nvSpPr>
          <p:cNvPr id="9221" name="Rectangle 3"/>
          <p:cNvSpPr>
            <a:spLocks noGrp="1" noChangeArrowheads="1"/>
          </p:cNvSpPr>
          <p:nvPr>
            <p:ph type="body" idx="1"/>
          </p:nvPr>
        </p:nvSpPr>
        <p:spPr>
          <a:xfrm>
            <a:off x="762000" y="1600200"/>
            <a:ext cx="8229600" cy="5257800"/>
          </a:xfrm>
        </p:spPr>
        <p:txBody>
          <a:bodyPr/>
          <a:lstStyle/>
          <a:p>
            <a:pPr eaLnBrk="1" hangingPunct="1"/>
            <a:r>
              <a:rPr lang="fr-FR" dirty="0" smtClean="0"/>
              <a:t>2 populations of </a:t>
            </a:r>
            <a:r>
              <a:rPr lang="fr-FR" dirty="0" err="1" smtClean="0"/>
              <a:t>GRBs</a:t>
            </a:r>
            <a:r>
              <a:rPr lang="fr-FR" dirty="0" smtClean="0"/>
              <a:t>: </a:t>
            </a:r>
          </a:p>
          <a:p>
            <a:pPr lvl="1" eaLnBrk="1" hangingPunct="1"/>
            <a:r>
              <a:rPr lang="fr-FR" dirty="0" smtClean="0"/>
              <a:t>Short-Hard / Long-Soft </a:t>
            </a:r>
            <a:r>
              <a:rPr lang="fr-FR" dirty="0" err="1" smtClean="0"/>
              <a:t>Bursts</a:t>
            </a:r>
            <a:endParaRPr lang="fr-FR" dirty="0" smtClean="0"/>
          </a:p>
        </p:txBody>
      </p:sp>
      <p:pic>
        <p:nvPicPr>
          <p:cNvPr id="9222" name="Picture 5" descr="scatter"/>
          <p:cNvPicPr>
            <a:picLocks noChangeAspect="1" noChangeArrowheads="1"/>
          </p:cNvPicPr>
          <p:nvPr/>
        </p:nvPicPr>
        <p:blipFill>
          <a:blip r:embed="rId3" cstate="print"/>
          <a:srcRect/>
          <a:stretch>
            <a:fillRect/>
          </a:stretch>
        </p:blipFill>
        <p:spPr bwMode="auto">
          <a:xfrm>
            <a:off x="4800600" y="2667002"/>
            <a:ext cx="4014788" cy="3376613"/>
          </a:xfrm>
          <a:prstGeom prst="rect">
            <a:avLst/>
          </a:prstGeom>
          <a:noFill/>
          <a:ln w="9525">
            <a:noFill/>
            <a:miter lim="800000"/>
            <a:headEnd/>
            <a:tailEnd/>
          </a:ln>
        </p:spPr>
      </p:pic>
      <p:pic>
        <p:nvPicPr>
          <p:cNvPr id="9223" name="Picture 6" descr="gammaraybursttypes1"/>
          <p:cNvPicPr>
            <a:picLocks noChangeAspect="1" noChangeArrowheads="1"/>
          </p:cNvPicPr>
          <p:nvPr/>
        </p:nvPicPr>
        <p:blipFill>
          <a:blip r:embed="rId4" cstate="print"/>
          <a:srcRect/>
          <a:stretch>
            <a:fillRect/>
          </a:stretch>
        </p:blipFill>
        <p:spPr bwMode="auto">
          <a:xfrm>
            <a:off x="381000" y="2698750"/>
            <a:ext cx="4191000" cy="3321050"/>
          </a:xfrm>
          <a:prstGeom prst="rect">
            <a:avLst/>
          </a:prstGeom>
          <a:noFill/>
          <a:ln w="9525">
            <a:noFill/>
            <a:miter lim="800000"/>
            <a:headEnd/>
            <a:tailEnd/>
          </a:ln>
        </p:spPr>
      </p:pic>
      <p:sp>
        <p:nvSpPr>
          <p:cNvPr id="9224" name="Text Box 7"/>
          <p:cNvSpPr txBox="1">
            <a:spLocks noChangeArrowheads="1"/>
          </p:cNvSpPr>
          <p:nvPr/>
        </p:nvSpPr>
        <p:spPr bwMode="auto">
          <a:xfrm>
            <a:off x="1600200" y="6019803"/>
            <a:ext cx="3352800" cy="369332"/>
          </a:xfrm>
          <a:prstGeom prst="rect">
            <a:avLst/>
          </a:prstGeom>
          <a:noFill/>
          <a:ln w="9525">
            <a:noFill/>
            <a:miter lim="800000"/>
            <a:headEnd/>
            <a:tailEnd/>
          </a:ln>
        </p:spPr>
        <p:txBody>
          <a:bodyPr>
            <a:spAutoFit/>
          </a:bodyPr>
          <a:lstStyle/>
          <a:p>
            <a:pPr>
              <a:spcBef>
                <a:spcPct val="50000"/>
              </a:spcBef>
            </a:pPr>
            <a:r>
              <a:rPr lang="en-US"/>
              <a:t>Burst duration</a:t>
            </a:r>
          </a:p>
        </p:txBody>
      </p:sp>
      <p:sp>
        <p:nvSpPr>
          <p:cNvPr id="9225" name="Text Box 8"/>
          <p:cNvSpPr txBox="1">
            <a:spLocks noChangeArrowheads="1"/>
          </p:cNvSpPr>
          <p:nvPr/>
        </p:nvSpPr>
        <p:spPr bwMode="auto">
          <a:xfrm>
            <a:off x="5105400" y="6019803"/>
            <a:ext cx="3352800" cy="369332"/>
          </a:xfrm>
          <a:prstGeom prst="rect">
            <a:avLst/>
          </a:prstGeom>
          <a:noFill/>
          <a:ln w="9525">
            <a:noFill/>
            <a:miter lim="800000"/>
            <a:headEnd/>
            <a:tailEnd/>
          </a:ln>
        </p:spPr>
        <p:txBody>
          <a:bodyPr>
            <a:spAutoFit/>
          </a:bodyPr>
          <a:lstStyle/>
          <a:p>
            <a:pPr>
              <a:spcBef>
                <a:spcPct val="50000"/>
              </a:spcBef>
            </a:pPr>
            <a:r>
              <a:rPr lang="en-US"/>
              <a:t>Hardness-duration diagram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2C5B5D05-BB7A-4994-8917-49EE5A21A3A4}" type="slidenum">
              <a:rPr lang="en-US"/>
              <a:pPr>
                <a:defRPr/>
              </a:pPr>
              <a:t>14</a:t>
            </a:fld>
            <a:endParaRPr lang="en-US"/>
          </a:p>
        </p:txBody>
      </p:sp>
      <p:sp>
        <p:nvSpPr>
          <p:cNvPr id="62466" name="Rectangle 2"/>
          <p:cNvSpPr>
            <a:spLocks noGrp="1" noChangeArrowheads="1"/>
          </p:cNvSpPr>
          <p:nvPr>
            <p:ph type="title"/>
          </p:nvPr>
        </p:nvSpPr>
        <p:spPr>
          <a:xfrm>
            <a:off x="457200" y="381000"/>
            <a:ext cx="8229600" cy="1143000"/>
          </a:xfrm>
        </p:spPr>
        <p:txBody>
          <a:bodyPr/>
          <a:lstStyle/>
          <a:p>
            <a:pPr eaLnBrk="1" hangingPunct="1">
              <a:defRPr/>
            </a:pPr>
            <a:r>
              <a:rPr lang="fr-FR" dirty="0" smtClean="0"/>
              <a:t>GRB </a:t>
            </a:r>
            <a:r>
              <a:rPr lang="fr-FR" dirty="0" err="1" smtClean="0"/>
              <a:t>lightcurve</a:t>
            </a:r>
            <a:r>
              <a:rPr lang="fr-FR" dirty="0" smtClean="0"/>
              <a:t> / </a:t>
            </a:r>
            <a:r>
              <a:rPr lang="fr-FR" dirty="0" err="1" smtClean="0"/>
              <a:t>spectrum</a:t>
            </a:r>
            <a:endParaRPr lang="fr-FR" dirty="0" smtClean="0"/>
          </a:p>
        </p:txBody>
      </p:sp>
      <p:sp>
        <p:nvSpPr>
          <p:cNvPr id="10245" name="Rectangle 3"/>
          <p:cNvSpPr>
            <a:spLocks noGrp="1" noChangeArrowheads="1"/>
          </p:cNvSpPr>
          <p:nvPr>
            <p:ph type="body" idx="1"/>
          </p:nvPr>
        </p:nvSpPr>
        <p:spPr>
          <a:xfrm>
            <a:off x="533400" y="1447800"/>
            <a:ext cx="7924800" cy="4648200"/>
          </a:xfrm>
        </p:spPr>
        <p:txBody>
          <a:bodyPr/>
          <a:lstStyle/>
          <a:p>
            <a:pPr eaLnBrk="1" hangingPunct="1"/>
            <a:r>
              <a:rPr lang="fr-FR" sz="2400" dirty="0" smtClean="0"/>
              <a:t>Non thermal prompt </a:t>
            </a:r>
            <a:r>
              <a:rPr lang="fr-FR" sz="2400" dirty="0" err="1" smtClean="0"/>
              <a:t>emission</a:t>
            </a:r>
            <a:endParaRPr lang="fr-FR" sz="2400" dirty="0" smtClean="0"/>
          </a:p>
          <a:p>
            <a:pPr eaLnBrk="1" hangingPunct="1"/>
            <a:r>
              <a:rPr lang="fr-FR" sz="2400" dirty="0" smtClean="0"/>
              <a:t>Best spectral fit: </a:t>
            </a:r>
            <a:r>
              <a:rPr lang="fr-FR" sz="2400" dirty="0" err="1" smtClean="0"/>
              <a:t>smoothly</a:t>
            </a:r>
            <a:r>
              <a:rPr lang="fr-FR" sz="2400" dirty="0" smtClean="0"/>
              <a:t> </a:t>
            </a:r>
            <a:r>
              <a:rPr lang="fr-FR" sz="2400" dirty="0" err="1" smtClean="0"/>
              <a:t>joining</a:t>
            </a:r>
            <a:r>
              <a:rPr lang="fr-FR" sz="2400" dirty="0" smtClean="0"/>
              <a:t> </a:t>
            </a:r>
            <a:r>
              <a:rPr lang="fr-FR" sz="2400" dirty="0" err="1" smtClean="0"/>
              <a:t>broken</a:t>
            </a:r>
            <a:r>
              <a:rPr lang="fr-FR" sz="2400" dirty="0" smtClean="0"/>
              <a:t> power </a:t>
            </a:r>
            <a:r>
              <a:rPr lang="fr-FR" sz="2400" dirty="0" err="1" smtClean="0"/>
              <a:t>law</a:t>
            </a:r>
            <a:endParaRPr lang="fr-FR" sz="2400" dirty="0" smtClean="0"/>
          </a:p>
          <a:p>
            <a:pPr eaLnBrk="1" hangingPunct="1"/>
            <a:endParaRPr lang="fr-FR" sz="2800" u="sng" dirty="0" smtClean="0">
              <a:solidFill>
                <a:srgbClr val="15B52B"/>
              </a:solidFill>
            </a:endParaRPr>
          </a:p>
          <a:p>
            <a:pPr eaLnBrk="1" hangingPunct="1"/>
            <a:r>
              <a:rPr lang="fr-FR" sz="2800" u="sng" dirty="0" err="1" smtClean="0"/>
              <a:t>Compactness</a:t>
            </a:r>
            <a:r>
              <a:rPr lang="fr-FR" sz="2800" u="sng" dirty="0" smtClean="0"/>
              <a:t> </a:t>
            </a:r>
            <a:r>
              <a:rPr lang="fr-FR" sz="2800" u="sng" dirty="0" err="1" smtClean="0"/>
              <a:t>problem</a:t>
            </a:r>
            <a:r>
              <a:rPr lang="fr-FR" sz="2800" u="sng" dirty="0" smtClean="0"/>
              <a:t>:</a:t>
            </a:r>
            <a:endParaRPr lang="fr-FR" sz="2800" dirty="0" smtClean="0"/>
          </a:p>
          <a:p>
            <a:pPr lvl="1" eaLnBrk="1" hangingPunct="1"/>
            <a:r>
              <a:rPr lang="fr-FR" sz="2400" dirty="0" err="1" smtClean="0"/>
              <a:t>Emitting</a:t>
            </a:r>
            <a:r>
              <a:rPr lang="fr-FR" sz="2400" dirty="0" smtClean="0"/>
              <a:t> </a:t>
            </a:r>
            <a:r>
              <a:rPr lang="fr-FR" sz="2400" dirty="0" err="1" smtClean="0"/>
              <a:t>region</a:t>
            </a:r>
            <a:r>
              <a:rPr lang="fr-FR" sz="2400" dirty="0" smtClean="0"/>
              <a:t> </a:t>
            </a:r>
            <a:r>
              <a:rPr lang="fr-FR" sz="2400" dirty="0" err="1" smtClean="0"/>
              <a:t>optically</a:t>
            </a:r>
            <a:r>
              <a:rPr lang="fr-FR" sz="2400" dirty="0" smtClean="0"/>
              <a:t> </a:t>
            </a:r>
          </a:p>
          <a:p>
            <a:pPr lvl="1" eaLnBrk="1" hangingPunct="1">
              <a:buFont typeface="Times" pitchFamily="18" charset="0"/>
              <a:buNone/>
            </a:pPr>
            <a:r>
              <a:rPr lang="fr-FR" sz="2400" dirty="0" smtClean="0"/>
              <a:t>	</a:t>
            </a:r>
            <a:r>
              <a:rPr lang="fr-FR" sz="2400" dirty="0" err="1" smtClean="0"/>
              <a:t>thin</a:t>
            </a:r>
            <a:r>
              <a:rPr lang="fr-FR" sz="2400" dirty="0" smtClean="0"/>
              <a:t> if </a:t>
            </a:r>
            <a:r>
              <a:rPr lang="fr-FR" sz="2400" dirty="0" err="1" smtClean="0"/>
              <a:t>emitting</a:t>
            </a:r>
            <a:r>
              <a:rPr lang="fr-FR" sz="2400" dirty="0" smtClean="0"/>
              <a:t> </a:t>
            </a:r>
            <a:r>
              <a:rPr lang="fr-FR" sz="2400" dirty="0" err="1" smtClean="0"/>
              <a:t>material</a:t>
            </a:r>
            <a:r>
              <a:rPr lang="fr-FR" sz="2400" dirty="0" smtClean="0"/>
              <a:t> </a:t>
            </a:r>
          </a:p>
          <a:p>
            <a:pPr lvl="1" eaLnBrk="1" hangingPunct="1">
              <a:buFont typeface="Times" pitchFamily="18" charset="0"/>
              <a:buNone/>
            </a:pPr>
            <a:r>
              <a:rPr lang="fr-FR" sz="2400" dirty="0" smtClean="0"/>
              <a:t>	has Lorentz factor &gt; 100</a:t>
            </a:r>
          </a:p>
          <a:p>
            <a:pPr lvl="1" eaLnBrk="1" hangingPunct="1">
              <a:buFont typeface="Times" pitchFamily="18" charset="0"/>
              <a:buNone/>
            </a:pPr>
            <a:r>
              <a:rPr lang="fr-FR" sz="2400" dirty="0" smtClean="0"/>
              <a:t>-&gt; </a:t>
            </a:r>
            <a:r>
              <a:rPr lang="fr-FR" sz="2400" dirty="0" err="1" smtClean="0"/>
              <a:t>Ultrarelativistic</a:t>
            </a:r>
            <a:r>
              <a:rPr lang="fr-FR" sz="2400" dirty="0" smtClean="0"/>
              <a:t> </a:t>
            </a:r>
            <a:r>
              <a:rPr lang="fr-FR" sz="2400" dirty="0" err="1" smtClean="0"/>
              <a:t>outflow</a:t>
            </a:r>
            <a:r>
              <a:rPr lang="fr-FR" sz="2400" dirty="0" smtClean="0"/>
              <a:t> </a:t>
            </a:r>
          </a:p>
          <a:p>
            <a:pPr lvl="1" eaLnBrk="1" hangingPunct="1">
              <a:buFont typeface="Times" pitchFamily="18" charset="0"/>
              <a:buNone/>
            </a:pPr>
            <a:r>
              <a:rPr lang="fr-FR" sz="2400" dirty="0" smtClean="0"/>
              <a:t>	(</a:t>
            </a:r>
            <a:r>
              <a:rPr lang="fr-FR" sz="2400" dirty="0" err="1" smtClean="0"/>
              <a:t>fastest</a:t>
            </a:r>
            <a:r>
              <a:rPr lang="fr-FR" sz="2400" dirty="0" smtClean="0"/>
              <a:t> </a:t>
            </a:r>
            <a:r>
              <a:rPr lang="fr-FR" sz="2400" dirty="0" err="1" smtClean="0"/>
              <a:t>bulk</a:t>
            </a:r>
            <a:r>
              <a:rPr lang="fr-FR" sz="2400" dirty="0" smtClean="0"/>
              <a:t> flow in the </a:t>
            </a:r>
          </a:p>
          <a:p>
            <a:pPr lvl="1" eaLnBrk="1" hangingPunct="1">
              <a:buFont typeface="Times" pitchFamily="18" charset="0"/>
              <a:buNone/>
            </a:pPr>
            <a:r>
              <a:rPr lang="fr-FR" sz="2400" dirty="0" smtClean="0"/>
              <a:t>	</a:t>
            </a:r>
            <a:r>
              <a:rPr lang="fr-FR" sz="2400" dirty="0" err="1" smtClean="0"/>
              <a:t>universe</a:t>
            </a:r>
            <a:r>
              <a:rPr lang="fr-FR" sz="2400" dirty="0" smtClean="0"/>
              <a:t>)</a:t>
            </a:r>
          </a:p>
        </p:txBody>
      </p:sp>
      <p:pic>
        <p:nvPicPr>
          <p:cNvPr id="10246" name="Picture 4" descr="specta"/>
          <p:cNvPicPr>
            <a:picLocks noChangeAspect="1" noChangeArrowheads="1"/>
          </p:cNvPicPr>
          <p:nvPr/>
        </p:nvPicPr>
        <p:blipFill>
          <a:blip r:embed="rId3" cstate="print"/>
          <a:srcRect/>
          <a:stretch>
            <a:fillRect/>
          </a:stretch>
        </p:blipFill>
        <p:spPr bwMode="auto">
          <a:xfrm>
            <a:off x="5076828" y="2800349"/>
            <a:ext cx="4067175" cy="3829051"/>
          </a:xfrm>
          <a:prstGeom prst="rect">
            <a:avLst/>
          </a:prstGeom>
          <a:noFill/>
          <a:ln w="9525">
            <a:noFill/>
            <a:miter lim="800000"/>
            <a:headEnd/>
            <a:tailEnd/>
          </a:ln>
        </p:spPr>
      </p:pic>
      <p:sp>
        <p:nvSpPr>
          <p:cNvPr id="10247" name="Text Box 10"/>
          <p:cNvSpPr txBox="1">
            <a:spLocks noChangeArrowheads="1"/>
          </p:cNvSpPr>
          <p:nvPr/>
        </p:nvSpPr>
        <p:spPr bwMode="auto">
          <a:xfrm>
            <a:off x="6096000" y="5867402"/>
            <a:ext cx="2133600" cy="307777"/>
          </a:xfrm>
          <a:prstGeom prst="rect">
            <a:avLst/>
          </a:prstGeom>
          <a:noFill/>
          <a:ln w="9525">
            <a:noFill/>
            <a:miter lim="800000"/>
            <a:headEnd/>
            <a:tailEnd/>
          </a:ln>
        </p:spPr>
        <p:txBody>
          <a:bodyPr>
            <a:spAutoFit/>
          </a:bodyPr>
          <a:lstStyle/>
          <a:p>
            <a:pPr>
              <a:spcBef>
                <a:spcPct val="50000"/>
              </a:spcBef>
            </a:pPr>
            <a:r>
              <a:rPr lang="en-US" sz="1400">
                <a:solidFill>
                  <a:srgbClr val="000000"/>
                </a:solidFill>
              </a:rPr>
              <a:t>Briggs et al. 1999</a:t>
            </a:r>
          </a:p>
        </p:txBody>
      </p:sp>
      <p:pic>
        <p:nvPicPr>
          <p:cNvPr id="10248" name="Picture 11" descr="lightcurve"/>
          <p:cNvPicPr>
            <a:picLocks noChangeAspect="1" noChangeArrowheads="1"/>
          </p:cNvPicPr>
          <p:nvPr/>
        </p:nvPicPr>
        <p:blipFill>
          <a:blip r:embed="rId4" cstate="print"/>
          <a:srcRect/>
          <a:stretch>
            <a:fillRect/>
          </a:stretch>
        </p:blipFill>
        <p:spPr bwMode="auto">
          <a:xfrm>
            <a:off x="5105400" y="2743200"/>
            <a:ext cx="4038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4FA82A1-4FA2-4E40-B7F4-985D870DAEB5}" type="slidenum">
              <a:rPr lang="en-US"/>
              <a:pPr>
                <a:defRPr/>
              </a:pPr>
              <a:t>15</a:t>
            </a:fld>
            <a:endParaRPr lang="en-US"/>
          </a:p>
        </p:txBody>
      </p:sp>
      <p:sp>
        <p:nvSpPr>
          <p:cNvPr id="101378" name="Rectangle 2"/>
          <p:cNvSpPr>
            <a:spLocks noGrp="1" noChangeArrowheads="1"/>
          </p:cNvSpPr>
          <p:nvPr>
            <p:ph type="title"/>
          </p:nvPr>
        </p:nvSpPr>
        <p:spPr>
          <a:xfrm>
            <a:off x="457200" y="304800"/>
            <a:ext cx="8229600" cy="1143000"/>
          </a:xfrm>
        </p:spPr>
        <p:txBody>
          <a:bodyPr/>
          <a:lstStyle/>
          <a:p>
            <a:pPr eaLnBrk="1" hangingPunct="1">
              <a:defRPr/>
            </a:pPr>
            <a:r>
              <a:rPr lang="en-US" dirty="0" smtClean="0"/>
              <a:t>Evidence of a jet</a:t>
            </a:r>
          </a:p>
        </p:txBody>
      </p:sp>
      <p:sp>
        <p:nvSpPr>
          <p:cNvPr id="14341" name="Rectangle 3"/>
          <p:cNvSpPr>
            <a:spLocks noGrp="1" noChangeArrowheads="1"/>
          </p:cNvSpPr>
          <p:nvPr>
            <p:ph type="body" idx="1"/>
          </p:nvPr>
        </p:nvSpPr>
        <p:spPr>
          <a:xfrm>
            <a:off x="762000" y="1600200"/>
            <a:ext cx="8229600" cy="5029200"/>
          </a:xfrm>
          <a:solidFill>
            <a:schemeClr val="accent1"/>
          </a:solidFill>
        </p:spPr>
        <p:txBody>
          <a:bodyPr>
            <a:normAutofit lnSpcReduction="10000"/>
          </a:bodyPr>
          <a:lstStyle/>
          <a:p>
            <a:pPr eaLnBrk="1" hangingPunct="1">
              <a:lnSpc>
                <a:spcPct val="90000"/>
              </a:lnSpc>
            </a:pPr>
            <a:r>
              <a:rPr lang="fr-FR" sz="2400" dirty="0" err="1" smtClean="0"/>
              <a:t>Energetic</a:t>
            </a:r>
            <a:r>
              <a:rPr lang="fr-FR" sz="2400" dirty="0" smtClean="0"/>
              <a:t> argument: the release of </a:t>
            </a:r>
            <a:r>
              <a:rPr lang="fr-FR" sz="2400" dirty="0" err="1" smtClean="0"/>
              <a:t>isotropic</a:t>
            </a:r>
            <a:r>
              <a:rPr lang="fr-FR" sz="2400" dirty="0" smtClean="0"/>
              <a:t> </a:t>
            </a:r>
            <a:r>
              <a:rPr lang="fr-FR" sz="2400" dirty="0" err="1" smtClean="0"/>
              <a:t>energy</a:t>
            </a:r>
            <a:r>
              <a:rPr lang="fr-FR" sz="2400" dirty="0" smtClean="0"/>
              <a:t> in the </a:t>
            </a:r>
            <a:r>
              <a:rPr lang="fr-FR" sz="2400" dirty="0" err="1" smtClean="0"/>
              <a:t>form</a:t>
            </a:r>
            <a:r>
              <a:rPr lang="fr-FR" sz="2400" dirty="0" smtClean="0"/>
              <a:t> of gamma-rays </a:t>
            </a:r>
            <a:r>
              <a:rPr lang="fr-FR" sz="2400" dirty="0" err="1" smtClean="0"/>
              <a:t>is</a:t>
            </a:r>
            <a:r>
              <a:rPr lang="fr-FR" sz="2400" dirty="0" smtClean="0"/>
              <a:t> a real </a:t>
            </a:r>
            <a:r>
              <a:rPr lang="fr-FR" sz="2400" dirty="0" err="1" smtClean="0">
                <a:solidFill>
                  <a:srgbClr val="E0F60E"/>
                </a:solidFill>
              </a:rPr>
              <a:t>theoretical</a:t>
            </a:r>
            <a:r>
              <a:rPr lang="fr-FR" sz="2400" dirty="0" smtClean="0">
                <a:solidFill>
                  <a:srgbClr val="E0F60E"/>
                </a:solidFill>
              </a:rPr>
              <a:t> </a:t>
            </a:r>
            <a:r>
              <a:rPr lang="fr-FR" sz="2400" dirty="0" err="1" smtClean="0">
                <a:solidFill>
                  <a:srgbClr val="E0F60E"/>
                </a:solidFill>
              </a:rPr>
              <a:t>nightmare</a:t>
            </a:r>
            <a:endParaRPr lang="fr-FR" sz="2400" dirty="0" smtClean="0">
              <a:solidFill>
                <a:srgbClr val="E0F60E"/>
              </a:solidFill>
            </a:endParaRPr>
          </a:p>
          <a:p>
            <a:pPr eaLnBrk="1" hangingPunct="1">
              <a:lnSpc>
                <a:spcPct val="90000"/>
              </a:lnSpc>
            </a:pPr>
            <a:r>
              <a:rPr lang="fr-FR" sz="2400" dirty="0" smtClean="0"/>
              <a:t>Evidence of </a:t>
            </a:r>
            <a:r>
              <a:rPr lang="fr-FR" sz="2400" dirty="0" smtClean="0">
                <a:solidFill>
                  <a:srgbClr val="E0F60E"/>
                </a:solidFill>
              </a:rPr>
              <a:t>jet-</a:t>
            </a:r>
            <a:r>
              <a:rPr lang="fr-FR" sz="2400" dirty="0" err="1" smtClean="0">
                <a:solidFill>
                  <a:srgbClr val="E0F60E"/>
                </a:solidFill>
              </a:rPr>
              <a:t>like</a:t>
            </a:r>
            <a:r>
              <a:rPr lang="fr-FR" sz="2400" dirty="0" smtClean="0">
                <a:solidFill>
                  <a:srgbClr val="E0F60E"/>
                </a:solidFill>
              </a:rPr>
              <a:t> </a:t>
            </a:r>
            <a:r>
              <a:rPr lang="fr-FR" sz="2400" dirty="0" err="1" smtClean="0">
                <a:solidFill>
                  <a:srgbClr val="E0F60E"/>
                </a:solidFill>
              </a:rPr>
              <a:t>emission</a:t>
            </a:r>
            <a:r>
              <a:rPr lang="fr-FR" sz="2400" dirty="0" smtClean="0"/>
              <a:t> in the </a:t>
            </a:r>
            <a:r>
              <a:rPr lang="fr-FR" sz="2400" dirty="0" err="1" smtClean="0"/>
              <a:t>optical</a:t>
            </a:r>
            <a:r>
              <a:rPr lang="fr-FR" sz="2400" dirty="0" smtClean="0"/>
              <a:t> </a:t>
            </a:r>
            <a:r>
              <a:rPr lang="fr-FR" sz="2400" dirty="0" err="1" smtClean="0"/>
              <a:t>afterglow</a:t>
            </a:r>
            <a:r>
              <a:rPr lang="fr-FR" sz="2400" dirty="0" smtClean="0"/>
              <a:t> </a:t>
            </a:r>
            <a:r>
              <a:rPr lang="fr-FR" sz="2400" dirty="0" err="1" smtClean="0"/>
              <a:t>lightcurve</a:t>
            </a:r>
            <a:r>
              <a:rPr lang="fr-FR" sz="2400" dirty="0" smtClean="0"/>
              <a:t> (but not </a:t>
            </a:r>
            <a:r>
              <a:rPr lang="fr-FR" sz="2400" dirty="0" err="1" smtClean="0"/>
              <a:t>so</a:t>
            </a:r>
            <a:r>
              <a:rPr lang="fr-FR" sz="2400" dirty="0" smtClean="0"/>
              <a:t> </a:t>
            </a:r>
            <a:r>
              <a:rPr lang="fr-FR" sz="2400" dirty="0" err="1" smtClean="0"/>
              <a:t>widespread</a:t>
            </a:r>
            <a:r>
              <a:rPr lang="fr-FR" sz="2400" dirty="0" smtClean="0"/>
              <a:t>):</a:t>
            </a:r>
          </a:p>
          <a:p>
            <a:pPr eaLnBrk="1" hangingPunct="1">
              <a:lnSpc>
                <a:spcPct val="90000"/>
              </a:lnSpc>
            </a:pPr>
            <a:endParaRPr lang="fr-FR" sz="2400" dirty="0" smtClean="0"/>
          </a:p>
          <a:p>
            <a:pPr eaLnBrk="1" hangingPunct="1">
              <a:lnSpc>
                <a:spcPct val="90000"/>
              </a:lnSpc>
            </a:pPr>
            <a:endParaRPr lang="fr-FR" sz="2400" dirty="0" smtClean="0"/>
          </a:p>
          <a:p>
            <a:pPr eaLnBrk="1" hangingPunct="1">
              <a:lnSpc>
                <a:spcPct val="90000"/>
              </a:lnSpc>
            </a:pPr>
            <a:endParaRPr lang="fr-FR" sz="2400" dirty="0" smtClean="0"/>
          </a:p>
          <a:p>
            <a:pPr eaLnBrk="1" hangingPunct="1">
              <a:lnSpc>
                <a:spcPct val="90000"/>
              </a:lnSpc>
            </a:pPr>
            <a:endParaRPr lang="fr-FR" sz="2400" dirty="0" smtClean="0"/>
          </a:p>
          <a:p>
            <a:pPr eaLnBrk="1" hangingPunct="1">
              <a:lnSpc>
                <a:spcPct val="90000"/>
              </a:lnSpc>
            </a:pPr>
            <a:endParaRPr lang="fr-FR" sz="2400" dirty="0" smtClean="0"/>
          </a:p>
          <a:p>
            <a:pPr eaLnBrk="1" hangingPunct="1">
              <a:lnSpc>
                <a:spcPct val="90000"/>
              </a:lnSpc>
            </a:pPr>
            <a:endParaRPr lang="fr-FR" sz="2400" dirty="0" smtClean="0"/>
          </a:p>
          <a:p>
            <a:pPr eaLnBrk="1" hangingPunct="1">
              <a:lnSpc>
                <a:spcPct val="90000"/>
              </a:lnSpc>
            </a:pPr>
            <a:endParaRPr lang="fr-FR" sz="2400" dirty="0" smtClean="0">
              <a:solidFill>
                <a:srgbClr val="E0F60E"/>
              </a:solidFill>
            </a:endParaRPr>
          </a:p>
          <a:p>
            <a:pPr eaLnBrk="1" hangingPunct="1">
              <a:lnSpc>
                <a:spcPct val="90000"/>
              </a:lnSpc>
            </a:pPr>
            <a:endParaRPr lang="fr-FR" sz="2400" dirty="0" smtClean="0">
              <a:solidFill>
                <a:srgbClr val="E0F60E"/>
              </a:solidFill>
            </a:endParaRPr>
          </a:p>
          <a:p>
            <a:pPr eaLnBrk="1" hangingPunct="1">
              <a:lnSpc>
                <a:spcPct val="90000"/>
              </a:lnSpc>
            </a:pPr>
            <a:r>
              <a:rPr lang="fr-FR" sz="2400" dirty="0" smtClean="0">
                <a:solidFill>
                  <a:srgbClr val="E0F60E"/>
                </a:solidFill>
              </a:rPr>
              <a:t>Rate of </a:t>
            </a:r>
            <a:r>
              <a:rPr lang="fr-FR" sz="2400" dirty="0" err="1" smtClean="0">
                <a:solidFill>
                  <a:srgbClr val="E0F60E"/>
                </a:solidFill>
              </a:rPr>
              <a:t>GRBs</a:t>
            </a:r>
            <a:r>
              <a:rPr lang="fr-FR" sz="2400" dirty="0" smtClean="0">
                <a:solidFill>
                  <a:srgbClr val="E0F60E"/>
                </a:solidFill>
              </a:rPr>
              <a:t> ~ 1 GRB/</a:t>
            </a:r>
            <a:r>
              <a:rPr lang="fr-FR" sz="2400" dirty="0" err="1" smtClean="0">
                <a:solidFill>
                  <a:srgbClr val="E0F60E"/>
                </a:solidFill>
              </a:rPr>
              <a:t>galaxy</a:t>
            </a:r>
            <a:r>
              <a:rPr lang="fr-FR" sz="2400" dirty="0" smtClean="0">
                <a:solidFill>
                  <a:srgbClr val="E0F60E"/>
                </a:solidFill>
              </a:rPr>
              <a:t>/100,000 </a:t>
            </a:r>
            <a:r>
              <a:rPr lang="fr-FR" sz="2400" dirty="0" err="1" smtClean="0">
                <a:solidFill>
                  <a:srgbClr val="E0F60E"/>
                </a:solidFill>
              </a:rPr>
              <a:t>years</a:t>
            </a:r>
            <a:endParaRPr lang="en-US" sz="2400" dirty="0" smtClean="0">
              <a:solidFill>
                <a:srgbClr val="E0F60E"/>
              </a:solidFill>
            </a:endParaRPr>
          </a:p>
        </p:txBody>
      </p:sp>
      <p:pic>
        <p:nvPicPr>
          <p:cNvPr id="14342" name="Picture 5" descr="timebreak"/>
          <p:cNvPicPr>
            <a:picLocks noChangeAspect="1" noChangeArrowheads="1"/>
          </p:cNvPicPr>
          <p:nvPr/>
        </p:nvPicPr>
        <p:blipFill>
          <a:blip r:embed="rId3" cstate="print"/>
          <a:srcRect/>
          <a:stretch>
            <a:fillRect/>
          </a:stretch>
        </p:blipFill>
        <p:spPr bwMode="auto">
          <a:xfrm>
            <a:off x="5562600" y="3048004"/>
            <a:ext cx="2743200" cy="2659063"/>
          </a:xfrm>
          <a:prstGeom prst="rect">
            <a:avLst/>
          </a:prstGeom>
          <a:noFill/>
          <a:ln w="9525">
            <a:noFill/>
            <a:miter lim="800000"/>
            <a:headEnd/>
            <a:tailEnd/>
          </a:ln>
        </p:spPr>
      </p:pic>
      <p:pic>
        <p:nvPicPr>
          <p:cNvPr id="14343" name="Picture 6" descr="beamingfig"/>
          <p:cNvPicPr>
            <a:picLocks noChangeAspect="1" noChangeArrowheads="1"/>
          </p:cNvPicPr>
          <p:nvPr/>
        </p:nvPicPr>
        <p:blipFill>
          <a:blip r:embed="rId4" cstate="print"/>
          <a:srcRect/>
          <a:stretch>
            <a:fillRect/>
          </a:stretch>
        </p:blipFill>
        <p:spPr bwMode="auto">
          <a:xfrm>
            <a:off x="2133600" y="3048000"/>
            <a:ext cx="2654300" cy="2667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BBEA3D1-E4B2-420E-8D1D-6520A509F9DD}" type="slidenum">
              <a:rPr lang="en-US"/>
              <a:pPr>
                <a:defRPr/>
              </a:pPr>
              <a:t>16</a:t>
            </a:fld>
            <a:endParaRPr lang="en-US"/>
          </a:p>
        </p:txBody>
      </p:sp>
      <p:sp>
        <p:nvSpPr>
          <p:cNvPr id="143362" name="Rectangle 2"/>
          <p:cNvSpPr>
            <a:spLocks noGrp="1" noChangeArrowheads="1"/>
          </p:cNvSpPr>
          <p:nvPr>
            <p:ph type="title"/>
          </p:nvPr>
        </p:nvSpPr>
        <p:spPr/>
        <p:txBody>
          <a:bodyPr/>
          <a:lstStyle/>
          <a:p>
            <a:pPr eaLnBrk="1" hangingPunct="1">
              <a:defRPr/>
            </a:pPr>
            <a:r>
              <a:rPr lang="en-US" smtClean="0"/>
              <a:t>High energy behavior</a:t>
            </a:r>
          </a:p>
        </p:txBody>
      </p:sp>
      <p:sp>
        <p:nvSpPr>
          <p:cNvPr id="15365" name="Rectangle 3"/>
          <p:cNvSpPr>
            <a:spLocks noGrp="1" noChangeArrowheads="1"/>
          </p:cNvSpPr>
          <p:nvPr>
            <p:ph type="body" idx="1"/>
          </p:nvPr>
        </p:nvSpPr>
        <p:spPr/>
        <p:txBody>
          <a:bodyPr>
            <a:normAutofit/>
          </a:bodyPr>
          <a:lstStyle/>
          <a:p>
            <a:pPr eaLnBrk="1" hangingPunct="1"/>
            <a:r>
              <a:rPr lang="en-US" sz="2400" dirty="0" smtClean="0"/>
              <a:t>Little is known about GRB emission above 10 </a:t>
            </a:r>
            <a:r>
              <a:rPr lang="en-US" sz="2400" dirty="0" err="1" smtClean="0"/>
              <a:t>MeV</a:t>
            </a:r>
            <a:endParaRPr lang="en-US" sz="2400" dirty="0" smtClean="0"/>
          </a:p>
          <a:p>
            <a:pPr eaLnBrk="1" hangingPunct="1"/>
            <a:r>
              <a:rPr lang="en-US" sz="2400" dirty="0" smtClean="0"/>
              <a:t>EGRET detected a handful of burst but statistics is quite poor to draw any conclusions from it.</a:t>
            </a:r>
          </a:p>
          <a:p>
            <a:pPr eaLnBrk="1" hangingPunct="1"/>
            <a:r>
              <a:rPr lang="en-GB" sz="2400" dirty="0" smtClean="0"/>
              <a:t>GRB940217</a:t>
            </a:r>
            <a:r>
              <a:rPr lang="ar-SA" sz="2400" dirty="0" smtClean="0">
                <a:cs typeface="Arial" charset="0"/>
              </a:rPr>
              <a:t>: 18</a:t>
            </a:r>
            <a:r>
              <a:rPr lang="en-GB" sz="2400" dirty="0" smtClean="0">
                <a:ea typeface="Lucida Grande" pitchFamily="-16" charset="0"/>
                <a:cs typeface="Lucida Grande" pitchFamily="-16" charset="0"/>
              </a:rPr>
              <a:t> </a:t>
            </a:r>
            <a:r>
              <a:rPr lang="en-GB" sz="2400" dirty="0" err="1" smtClean="0">
                <a:ea typeface="Lucida Grande" pitchFamily="-16" charset="0"/>
                <a:cs typeface="Lucida Grande" pitchFamily="-16" charset="0"/>
              </a:rPr>
              <a:t>GeV</a:t>
            </a:r>
            <a:r>
              <a:rPr lang="en-GB" sz="2400" dirty="0" smtClean="0">
                <a:ea typeface="Lucida Grande" pitchFamily="-16" charset="0"/>
                <a:cs typeface="Lucida Grande" pitchFamily="-16" charset="0"/>
              </a:rPr>
              <a:t> photons detected up to 90 minutes after trigger</a:t>
            </a:r>
            <a:endParaRPr lang="en-US" sz="2400" dirty="0" smtClean="0">
              <a:ea typeface="Lucida Grande" pitchFamily="-16" charset="0"/>
              <a:cs typeface="Lucida Grande" pitchFamily="-16" charset="0"/>
            </a:endParaRPr>
          </a:p>
        </p:txBody>
      </p:sp>
      <p:pic>
        <p:nvPicPr>
          <p:cNvPr id="15366" name="Picture 5"/>
          <p:cNvPicPr>
            <a:picLocks noChangeAspect="1" noChangeArrowheads="1"/>
          </p:cNvPicPr>
          <p:nvPr/>
        </p:nvPicPr>
        <p:blipFill>
          <a:blip r:embed="rId3" cstate="print"/>
          <a:srcRect/>
          <a:stretch>
            <a:fillRect/>
          </a:stretch>
        </p:blipFill>
        <p:spPr bwMode="auto">
          <a:xfrm>
            <a:off x="1862590" y="3962400"/>
            <a:ext cx="6976610" cy="269081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8D2BB23-F905-427B-BD22-568CCC6C5AF6}" type="slidenum">
              <a:rPr lang="en-US"/>
              <a:pPr>
                <a:defRPr/>
              </a:pPr>
              <a:t>17</a:t>
            </a:fld>
            <a:endParaRPr lang="en-US"/>
          </a:p>
        </p:txBody>
      </p:sp>
      <p:sp>
        <p:nvSpPr>
          <p:cNvPr id="64514" name="Rectangle 2"/>
          <p:cNvSpPr>
            <a:spLocks noGrp="1" noChangeArrowheads="1"/>
          </p:cNvSpPr>
          <p:nvPr>
            <p:ph type="title"/>
          </p:nvPr>
        </p:nvSpPr>
        <p:spPr>
          <a:xfrm>
            <a:off x="457200" y="457200"/>
            <a:ext cx="8229600" cy="1143000"/>
          </a:xfrm>
        </p:spPr>
        <p:txBody>
          <a:bodyPr/>
          <a:lstStyle/>
          <a:p>
            <a:pPr eaLnBrk="1" hangingPunct="1">
              <a:defRPr/>
            </a:pPr>
            <a:r>
              <a:rPr lang="fr-FR" dirty="0" err="1" smtClean="0"/>
              <a:t>Progenitors</a:t>
            </a:r>
            <a:endParaRPr lang="fr-FR" dirty="0" smtClean="0"/>
          </a:p>
        </p:txBody>
      </p:sp>
      <p:sp>
        <p:nvSpPr>
          <p:cNvPr id="16389" name="Rectangle 3"/>
          <p:cNvSpPr>
            <a:spLocks noGrp="1" noChangeArrowheads="1"/>
          </p:cNvSpPr>
          <p:nvPr>
            <p:ph type="body" idx="1"/>
          </p:nvPr>
        </p:nvSpPr>
        <p:spPr>
          <a:xfrm>
            <a:off x="1295400" y="1600200"/>
            <a:ext cx="6781800" cy="1600200"/>
          </a:xfrm>
        </p:spPr>
        <p:txBody>
          <a:bodyPr/>
          <a:lstStyle/>
          <a:p>
            <a:pPr eaLnBrk="1" hangingPunct="1"/>
            <a:r>
              <a:rPr lang="fr-FR" u="sng" dirty="0" smtClean="0">
                <a:solidFill>
                  <a:srgbClr val="15B52B"/>
                </a:solidFill>
              </a:rPr>
              <a:t>Long-Soft </a:t>
            </a:r>
            <a:r>
              <a:rPr lang="fr-FR" u="sng" dirty="0" err="1" smtClean="0">
                <a:solidFill>
                  <a:srgbClr val="15B52B"/>
                </a:solidFill>
              </a:rPr>
              <a:t>bursts</a:t>
            </a:r>
            <a:r>
              <a:rPr lang="fr-FR" dirty="0" smtClean="0">
                <a:solidFill>
                  <a:srgbClr val="15B52B"/>
                </a:solidFill>
              </a:rPr>
              <a:t>:</a:t>
            </a:r>
            <a:r>
              <a:rPr lang="fr-FR" dirty="0" smtClean="0">
                <a:solidFill>
                  <a:srgbClr val="FF0000"/>
                </a:solidFill>
              </a:rPr>
              <a:t> </a:t>
            </a:r>
            <a:r>
              <a:rPr lang="fr-FR" dirty="0" err="1" smtClean="0">
                <a:solidFill>
                  <a:srgbClr val="FF0000"/>
                </a:solidFill>
              </a:rPr>
              <a:t>Collapsar</a:t>
            </a:r>
            <a:r>
              <a:rPr lang="fr-FR" dirty="0" smtClean="0">
                <a:solidFill>
                  <a:srgbClr val="FF0000"/>
                </a:solidFill>
              </a:rPr>
              <a:t> model</a:t>
            </a:r>
          </a:p>
          <a:p>
            <a:pPr lvl="1" eaLnBrk="1" hangingPunct="1"/>
            <a:r>
              <a:rPr lang="fr-FR" dirty="0" err="1" smtClean="0"/>
              <a:t>Death</a:t>
            </a:r>
            <a:r>
              <a:rPr lang="fr-FR" dirty="0" smtClean="0"/>
              <a:t> of a massive (&gt; 40 </a:t>
            </a:r>
            <a:r>
              <a:rPr lang="fr-FR" dirty="0" err="1" smtClean="0"/>
              <a:t>Msun</a:t>
            </a:r>
            <a:r>
              <a:rPr lang="fr-FR" dirty="0" smtClean="0"/>
              <a:t>), </a:t>
            </a:r>
            <a:r>
              <a:rPr lang="fr-FR" dirty="0" err="1" smtClean="0"/>
              <a:t>rotating</a:t>
            </a:r>
            <a:r>
              <a:rPr lang="fr-FR" dirty="0" smtClean="0"/>
              <a:t> stars.</a:t>
            </a:r>
          </a:p>
        </p:txBody>
      </p:sp>
      <p:pic>
        <p:nvPicPr>
          <p:cNvPr id="16390" name="Picture 7" descr="7139"/>
          <p:cNvPicPr>
            <a:picLocks noChangeAspect="1" noChangeArrowheads="1"/>
          </p:cNvPicPr>
          <p:nvPr/>
        </p:nvPicPr>
        <p:blipFill>
          <a:blip r:embed="rId3" cstate="print"/>
          <a:srcRect/>
          <a:stretch>
            <a:fillRect/>
          </a:stretch>
        </p:blipFill>
        <p:spPr bwMode="auto">
          <a:xfrm>
            <a:off x="5638804" y="3657600"/>
            <a:ext cx="2619375" cy="2286000"/>
          </a:xfrm>
          <a:prstGeom prst="rect">
            <a:avLst/>
          </a:prstGeom>
          <a:noFill/>
          <a:ln w="9525">
            <a:noFill/>
            <a:miter lim="800000"/>
            <a:headEnd/>
            <a:tailEnd/>
          </a:ln>
        </p:spPr>
      </p:pic>
      <p:sp>
        <p:nvSpPr>
          <p:cNvPr id="64520" name="Text Box 8"/>
          <p:cNvSpPr txBox="1">
            <a:spLocks noChangeArrowheads="1"/>
          </p:cNvSpPr>
          <p:nvPr/>
        </p:nvSpPr>
        <p:spPr bwMode="auto">
          <a:xfrm>
            <a:off x="76200" y="3276600"/>
            <a:ext cx="4495800" cy="1938992"/>
          </a:xfrm>
          <a:prstGeom prst="rect">
            <a:avLst/>
          </a:prstGeom>
          <a:noFill/>
          <a:ln w="9525">
            <a:noFill/>
            <a:miter lim="800000"/>
            <a:headEnd/>
            <a:tailEnd/>
          </a:ln>
          <a:effectLst/>
        </p:spPr>
        <p:txBody>
          <a:bodyPr>
            <a:spAutoFit/>
          </a:bodyPr>
          <a:lstStyle/>
          <a:p>
            <a:pPr lvl="2">
              <a:buFontTx/>
              <a:buChar char="•"/>
              <a:defRPr/>
            </a:pPr>
            <a:r>
              <a:rPr lang="fr-FR" sz="2400" dirty="0">
                <a:effectLst>
                  <a:outerShdw blurRad="38100" dist="38100" dir="2700000" algn="tl">
                    <a:srgbClr val="000000">
                      <a:alpha val="43137"/>
                    </a:srgbClr>
                  </a:outerShdw>
                </a:effectLst>
              </a:rPr>
              <a:t> </a:t>
            </a:r>
            <a:r>
              <a:rPr lang="fr-FR" sz="2400" dirty="0">
                <a:solidFill>
                  <a:srgbClr val="FF0000"/>
                </a:solidFill>
                <a:effectLst>
                  <a:outerShdw blurRad="38100" dist="38100" dir="2700000" algn="tl">
                    <a:srgbClr val="000000">
                      <a:alpha val="43137"/>
                    </a:srgbClr>
                  </a:outerShdw>
                </a:effectLst>
              </a:rPr>
              <a:t>Massive</a:t>
            </a:r>
            <a:r>
              <a:rPr lang="fr-FR" sz="2400" dirty="0">
                <a:effectLst>
                  <a:outerShdw blurRad="38100" dist="38100" dir="2700000" algn="tl">
                    <a:srgbClr val="000000">
                      <a:alpha val="43137"/>
                    </a:srgbClr>
                  </a:outerShdw>
                </a:effectLst>
              </a:rPr>
              <a:t> for a </a:t>
            </a:r>
            <a:r>
              <a:rPr lang="fr-FR" sz="2400" dirty="0" err="1">
                <a:effectLst>
                  <a:outerShdw blurRad="38100" dist="38100" dir="2700000" algn="tl">
                    <a:srgbClr val="000000">
                      <a:alpha val="43137"/>
                    </a:srgbClr>
                  </a:outerShdw>
                </a:effectLst>
              </a:rPr>
              <a:t>core</a:t>
            </a:r>
            <a:r>
              <a:rPr lang="fr-FR" sz="2400" dirty="0">
                <a:effectLst>
                  <a:outerShdw blurRad="38100" dist="38100" dir="2700000" algn="tl">
                    <a:srgbClr val="000000">
                      <a:alpha val="43137"/>
                    </a:srgbClr>
                  </a:outerShdw>
                </a:effectLst>
              </a:rPr>
              <a:t>-collapse </a:t>
            </a:r>
            <a:r>
              <a:rPr lang="fr-FR" sz="2400" dirty="0" err="1">
                <a:effectLst>
                  <a:outerShdw blurRad="38100" dist="38100" dir="2700000" algn="tl">
                    <a:srgbClr val="000000">
                      <a:alpha val="43137"/>
                    </a:srgbClr>
                  </a:outerShdw>
                </a:effectLst>
              </a:rPr>
              <a:t>forming</a:t>
            </a:r>
            <a:r>
              <a:rPr lang="fr-FR" sz="2400" dirty="0">
                <a:effectLst>
                  <a:outerShdw blurRad="38100" dist="38100" dir="2700000" algn="tl">
                    <a:srgbClr val="000000">
                      <a:alpha val="43137"/>
                    </a:srgbClr>
                  </a:outerShdw>
                </a:effectLst>
              </a:rPr>
              <a:t> a BH</a:t>
            </a:r>
          </a:p>
          <a:p>
            <a:pPr lvl="2">
              <a:buFontTx/>
              <a:buChar char="•"/>
              <a:defRPr/>
            </a:pPr>
            <a:r>
              <a:rPr lang="fr-FR" sz="2400" dirty="0">
                <a:effectLst>
                  <a:outerShdw blurRad="38100" dist="38100" dir="2700000" algn="tl">
                    <a:srgbClr val="000000">
                      <a:alpha val="43137"/>
                    </a:srgbClr>
                  </a:outerShdw>
                </a:effectLst>
              </a:rPr>
              <a:t> </a:t>
            </a:r>
            <a:r>
              <a:rPr lang="fr-FR" sz="2400" dirty="0" err="1">
                <a:solidFill>
                  <a:srgbClr val="FF0000"/>
                </a:solidFill>
                <a:effectLst>
                  <a:outerShdw blurRad="38100" dist="38100" dir="2700000" algn="tl">
                    <a:srgbClr val="000000">
                      <a:alpha val="43137"/>
                    </a:srgbClr>
                  </a:outerShdw>
                </a:effectLst>
              </a:rPr>
              <a:t>Rotating</a:t>
            </a:r>
            <a:r>
              <a:rPr lang="fr-FR" sz="2400" dirty="0">
                <a:effectLst>
                  <a:outerShdw blurRad="38100" dist="38100" dir="2700000" algn="tl">
                    <a:srgbClr val="000000">
                      <a:alpha val="43137"/>
                    </a:srgbClr>
                  </a:outerShdw>
                </a:effectLst>
              </a:rPr>
              <a:t> to drive a pair of jet </a:t>
            </a:r>
            <a:r>
              <a:rPr lang="fr-FR" sz="2400" dirty="0" err="1">
                <a:effectLst>
                  <a:outerShdw blurRad="38100" dist="38100" dir="2700000" algn="tl">
                    <a:srgbClr val="000000">
                      <a:alpha val="43137"/>
                    </a:srgbClr>
                  </a:outerShdw>
                </a:effectLst>
              </a:rPr>
              <a:t>along</a:t>
            </a:r>
            <a:r>
              <a:rPr lang="fr-FR" sz="2400" dirty="0">
                <a:effectLst>
                  <a:outerShdw blurRad="38100" dist="38100" dir="2700000" algn="tl">
                    <a:srgbClr val="000000">
                      <a:alpha val="43137"/>
                    </a:srgbClr>
                  </a:outerShdw>
                </a:effectLst>
              </a:rPr>
              <a:t> the rotation </a:t>
            </a:r>
            <a:r>
              <a:rPr lang="fr-FR" sz="2400" dirty="0" smtClean="0">
                <a:effectLst>
                  <a:outerShdw blurRad="38100" dist="38100" dir="2700000" algn="tl">
                    <a:srgbClr val="000000">
                      <a:alpha val="43137"/>
                    </a:srgbClr>
                  </a:outerShdw>
                </a:effectLst>
              </a:rPr>
              <a:t>axis</a:t>
            </a:r>
            <a:endParaRPr lang="fr-FR"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F58D8E3-9E0D-42A7-A025-EF469F5821C4}" type="slidenum">
              <a:rPr lang="en-US"/>
              <a:pPr>
                <a:defRPr/>
              </a:pPr>
              <a:t>18</a:t>
            </a:fld>
            <a:endParaRPr lang="en-US"/>
          </a:p>
        </p:txBody>
      </p:sp>
      <p:sp>
        <p:nvSpPr>
          <p:cNvPr id="65538" name="Rectangle 2"/>
          <p:cNvSpPr>
            <a:spLocks noGrp="1" noChangeArrowheads="1"/>
          </p:cNvSpPr>
          <p:nvPr>
            <p:ph type="title"/>
          </p:nvPr>
        </p:nvSpPr>
        <p:spPr>
          <a:xfrm>
            <a:off x="457200" y="304800"/>
            <a:ext cx="8229600" cy="1143000"/>
          </a:xfrm>
        </p:spPr>
        <p:txBody>
          <a:bodyPr/>
          <a:lstStyle/>
          <a:p>
            <a:pPr eaLnBrk="1" hangingPunct="1">
              <a:defRPr/>
            </a:pPr>
            <a:r>
              <a:rPr lang="fr-FR" dirty="0" err="1" smtClean="0"/>
              <a:t>Progenitors</a:t>
            </a:r>
            <a:endParaRPr lang="fr-FR" dirty="0" smtClean="0"/>
          </a:p>
        </p:txBody>
      </p:sp>
      <p:sp>
        <p:nvSpPr>
          <p:cNvPr id="18437" name="Rectangle 3"/>
          <p:cNvSpPr>
            <a:spLocks noGrp="1" noChangeArrowheads="1"/>
          </p:cNvSpPr>
          <p:nvPr>
            <p:ph type="body" idx="1"/>
          </p:nvPr>
        </p:nvSpPr>
        <p:spPr>
          <a:xfrm>
            <a:off x="1219200" y="1447800"/>
            <a:ext cx="7924800" cy="762000"/>
          </a:xfrm>
        </p:spPr>
        <p:txBody>
          <a:bodyPr/>
          <a:lstStyle/>
          <a:p>
            <a:pPr eaLnBrk="1" hangingPunct="1"/>
            <a:r>
              <a:rPr lang="fr-FR" smtClean="0"/>
              <a:t> </a:t>
            </a:r>
            <a:r>
              <a:rPr lang="fr-FR" u="sng" smtClean="0">
                <a:solidFill>
                  <a:srgbClr val="15B52B"/>
                </a:solidFill>
              </a:rPr>
              <a:t>Short-Hard Bursts</a:t>
            </a:r>
            <a:r>
              <a:rPr lang="fr-FR" smtClean="0">
                <a:solidFill>
                  <a:srgbClr val="15B52B"/>
                </a:solidFill>
              </a:rPr>
              <a:t>:</a:t>
            </a:r>
            <a:r>
              <a:rPr lang="fr-FR" smtClean="0"/>
              <a:t> </a:t>
            </a:r>
            <a:r>
              <a:rPr lang="fr-FR" smtClean="0">
                <a:solidFill>
                  <a:srgbClr val="FF0000"/>
                </a:solidFill>
              </a:rPr>
              <a:t>NS-NS (NS-BH) merger</a:t>
            </a:r>
            <a:endParaRPr lang="fr-FR" smtClean="0"/>
          </a:p>
        </p:txBody>
      </p:sp>
      <p:pic>
        <p:nvPicPr>
          <p:cNvPr id="18438" name="Picture 4" descr="ns_merger_right"/>
          <p:cNvPicPr>
            <a:picLocks noChangeAspect="1" noChangeArrowheads="1"/>
          </p:cNvPicPr>
          <p:nvPr/>
        </p:nvPicPr>
        <p:blipFill>
          <a:blip r:embed="rId3" cstate="print"/>
          <a:srcRect/>
          <a:stretch>
            <a:fillRect/>
          </a:stretch>
        </p:blipFill>
        <p:spPr bwMode="auto">
          <a:xfrm>
            <a:off x="6477000" y="1993902"/>
            <a:ext cx="2514600" cy="2501900"/>
          </a:xfrm>
          <a:prstGeom prst="rect">
            <a:avLst/>
          </a:prstGeom>
          <a:noFill/>
          <a:ln w="9525">
            <a:noFill/>
            <a:miter lim="800000"/>
            <a:headEnd/>
            <a:tailEnd/>
          </a:ln>
        </p:spPr>
      </p:pic>
      <p:sp>
        <p:nvSpPr>
          <p:cNvPr id="65541" name="Text Box 5"/>
          <p:cNvSpPr txBox="1">
            <a:spLocks noChangeArrowheads="1"/>
          </p:cNvSpPr>
          <p:nvPr/>
        </p:nvSpPr>
        <p:spPr bwMode="auto">
          <a:xfrm>
            <a:off x="762000" y="1939926"/>
            <a:ext cx="5562600" cy="1938992"/>
          </a:xfrm>
          <a:prstGeom prst="rect">
            <a:avLst/>
          </a:prstGeom>
          <a:noFill/>
          <a:ln w="9525">
            <a:noFill/>
            <a:miter lim="800000"/>
            <a:headEnd/>
            <a:tailEnd/>
          </a:ln>
          <a:effectLst/>
        </p:spPr>
        <p:txBody>
          <a:bodyPr>
            <a:spAutoFit/>
          </a:bodyPr>
          <a:lstStyle/>
          <a:p>
            <a:pPr lvl="1">
              <a:buFontTx/>
              <a:buChar char="•"/>
              <a:defRPr/>
            </a:pPr>
            <a:r>
              <a:rPr lang="fr-FR" sz="1600" dirty="0"/>
              <a:t> </a:t>
            </a:r>
            <a:r>
              <a:rPr lang="fr-FR" sz="2000" dirty="0"/>
              <a:t>NS-NS (NS-BH) in a </a:t>
            </a:r>
            <a:r>
              <a:rPr lang="fr-FR" sz="2000" dirty="0" err="1"/>
              <a:t>binary</a:t>
            </a:r>
            <a:r>
              <a:rPr lang="fr-FR" sz="2000" dirty="0"/>
              <a:t> system </a:t>
            </a:r>
            <a:r>
              <a:rPr lang="fr-FR" sz="2000" dirty="0" err="1"/>
              <a:t>will</a:t>
            </a:r>
            <a:r>
              <a:rPr lang="fr-FR" sz="2000" dirty="0"/>
              <a:t> </a:t>
            </a:r>
            <a:r>
              <a:rPr lang="fr-FR" sz="2000" dirty="0" err="1"/>
              <a:t>loose</a:t>
            </a:r>
            <a:r>
              <a:rPr lang="fr-FR" sz="2000" dirty="0"/>
              <a:t> </a:t>
            </a:r>
            <a:r>
              <a:rPr lang="fr-FR" sz="2000" dirty="0" err="1"/>
              <a:t>energy</a:t>
            </a:r>
            <a:r>
              <a:rPr lang="fr-FR" sz="2000" dirty="0"/>
              <a:t> </a:t>
            </a:r>
            <a:r>
              <a:rPr lang="fr-FR" sz="2000" dirty="0" err="1"/>
              <a:t>through</a:t>
            </a:r>
            <a:r>
              <a:rPr lang="fr-FR" sz="2000" dirty="0"/>
              <a:t> </a:t>
            </a:r>
            <a:r>
              <a:rPr lang="fr-FR" sz="2000" dirty="0" err="1"/>
              <a:t>gravitational</a:t>
            </a:r>
            <a:r>
              <a:rPr lang="fr-FR" sz="2000" dirty="0"/>
              <a:t> </a:t>
            </a:r>
            <a:r>
              <a:rPr lang="fr-FR" sz="2000" dirty="0" err="1"/>
              <a:t>waves</a:t>
            </a:r>
            <a:endParaRPr lang="fr-FR" sz="2000" dirty="0"/>
          </a:p>
          <a:p>
            <a:pPr lvl="1">
              <a:buFontTx/>
              <a:buChar char="•"/>
              <a:defRPr/>
            </a:pPr>
            <a:r>
              <a:rPr lang="fr-FR" sz="2000" dirty="0"/>
              <a:t> The 2 </a:t>
            </a:r>
            <a:r>
              <a:rPr lang="fr-FR" sz="2000" dirty="0" err="1"/>
              <a:t>objects</a:t>
            </a:r>
            <a:r>
              <a:rPr lang="fr-FR" sz="2000" dirty="0"/>
              <a:t> </a:t>
            </a:r>
            <a:r>
              <a:rPr lang="fr-FR" sz="2000" dirty="0" err="1"/>
              <a:t>will</a:t>
            </a:r>
            <a:r>
              <a:rPr lang="fr-FR" sz="2000" dirty="0"/>
              <a:t> </a:t>
            </a:r>
            <a:r>
              <a:rPr lang="fr-FR" sz="2000" dirty="0" err="1"/>
              <a:t>get</a:t>
            </a:r>
            <a:r>
              <a:rPr lang="fr-FR" sz="2000" dirty="0"/>
              <a:t> </a:t>
            </a:r>
            <a:r>
              <a:rPr lang="fr-FR" sz="2000" dirty="0" err="1"/>
              <a:t>closer</a:t>
            </a:r>
            <a:r>
              <a:rPr lang="fr-FR" sz="2000" dirty="0"/>
              <a:t> </a:t>
            </a:r>
            <a:r>
              <a:rPr lang="fr-FR" sz="2000" dirty="0" err="1"/>
              <a:t>until</a:t>
            </a:r>
            <a:r>
              <a:rPr lang="fr-FR" sz="2000" dirty="0"/>
              <a:t> tidal forces </a:t>
            </a:r>
            <a:r>
              <a:rPr lang="fr-FR" sz="2000" dirty="0" err="1"/>
              <a:t>rip</a:t>
            </a:r>
            <a:r>
              <a:rPr lang="fr-FR" sz="2000" dirty="0"/>
              <a:t> the NS </a:t>
            </a:r>
            <a:r>
              <a:rPr lang="fr-FR" sz="2000" dirty="0" err="1"/>
              <a:t>apart</a:t>
            </a:r>
            <a:r>
              <a:rPr lang="fr-FR" sz="2000" dirty="0"/>
              <a:t> and </a:t>
            </a:r>
            <a:r>
              <a:rPr lang="fr-FR" sz="2000" dirty="0" err="1"/>
              <a:t>matter</a:t>
            </a:r>
            <a:r>
              <a:rPr lang="fr-FR" sz="2000" dirty="0"/>
              <a:t> </a:t>
            </a:r>
            <a:r>
              <a:rPr lang="fr-FR" sz="2000" dirty="0" err="1"/>
              <a:t>falls</a:t>
            </a:r>
            <a:r>
              <a:rPr lang="fr-FR" sz="2000" dirty="0"/>
              <a:t> </a:t>
            </a:r>
            <a:r>
              <a:rPr lang="fr-FR" sz="2000" dirty="0" err="1"/>
              <a:t>into</a:t>
            </a:r>
            <a:r>
              <a:rPr lang="fr-FR" sz="2000" dirty="0"/>
              <a:t> a BH.</a:t>
            </a:r>
          </a:p>
          <a:p>
            <a:pPr lvl="1">
              <a:buFontTx/>
              <a:buChar char="•"/>
              <a:defRPr/>
            </a:pPr>
            <a:r>
              <a:rPr lang="fr-FR" sz="2000" dirty="0"/>
              <a:t> The </a:t>
            </a:r>
            <a:r>
              <a:rPr lang="fr-FR" sz="2000" dirty="0" err="1"/>
              <a:t>process</a:t>
            </a:r>
            <a:r>
              <a:rPr lang="fr-FR" sz="2000" dirty="0"/>
              <a:t> has ms </a:t>
            </a:r>
            <a:r>
              <a:rPr lang="fr-FR" sz="2000" dirty="0" err="1"/>
              <a:t>timescale</a:t>
            </a:r>
            <a:endParaRPr lang="fr-FR" sz="2000" dirty="0"/>
          </a:p>
        </p:txBody>
      </p:sp>
      <p:sp>
        <p:nvSpPr>
          <p:cNvPr id="18440" name="Text Box 6"/>
          <p:cNvSpPr txBox="1">
            <a:spLocks noChangeArrowheads="1"/>
          </p:cNvSpPr>
          <p:nvPr/>
        </p:nvSpPr>
        <p:spPr bwMode="auto">
          <a:xfrm>
            <a:off x="3124200" y="4572002"/>
            <a:ext cx="5943600" cy="1923604"/>
          </a:xfrm>
          <a:prstGeom prst="rect">
            <a:avLst/>
          </a:prstGeom>
          <a:noFill/>
          <a:ln w="9525">
            <a:noFill/>
            <a:miter lim="800000"/>
            <a:headEnd/>
            <a:tailEnd/>
          </a:ln>
        </p:spPr>
        <p:txBody>
          <a:bodyPr>
            <a:spAutoFit/>
          </a:bodyPr>
          <a:lstStyle/>
          <a:p>
            <a:pPr marL="342900" indent="-342900">
              <a:spcBef>
                <a:spcPct val="50000"/>
              </a:spcBef>
              <a:buFont typeface="Arial" charset="0"/>
              <a:buChar char="•"/>
            </a:pPr>
            <a:r>
              <a:rPr lang="fr-FR" sz="2000" dirty="0"/>
              <a:t>Evidence for the </a:t>
            </a:r>
            <a:r>
              <a:rPr lang="fr-FR" sz="2000" dirty="0" err="1"/>
              <a:t>merger</a:t>
            </a:r>
            <a:r>
              <a:rPr lang="fr-FR" sz="2000" dirty="0"/>
              <a:t> model are </a:t>
            </a:r>
            <a:r>
              <a:rPr lang="fr-FR" sz="2000" dirty="0" err="1"/>
              <a:t>less</a:t>
            </a:r>
            <a:r>
              <a:rPr lang="fr-FR" sz="2000" dirty="0"/>
              <a:t> </a:t>
            </a:r>
            <a:r>
              <a:rPr lang="fr-FR" sz="2000" dirty="0" err="1"/>
              <a:t>striking</a:t>
            </a:r>
            <a:r>
              <a:rPr lang="fr-FR" sz="2000" dirty="0"/>
              <a:t>:</a:t>
            </a:r>
          </a:p>
          <a:p>
            <a:pPr marL="342900" indent="-342900">
              <a:spcBef>
                <a:spcPct val="50000"/>
              </a:spcBef>
              <a:buFont typeface="Arial" charset="0"/>
              <a:buChar char="•"/>
            </a:pPr>
            <a:r>
              <a:rPr lang="fr-FR" dirty="0" err="1"/>
              <a:t>Afterglow</a:t>
            </a:r>
            <a:r>
              <a:rPr lang="fr-FR" dirty="0"/>
              <a:t> </a:t>
            </a:r>
            <a:r>
              <a:rPr lang="fr-FR" dirty="0" err="1"/>
              <a:t>localized</a:t>
            </a:r>
            <a:r>
              <a:rPr lang="fr-FR" dirty="0"/>
              <a:t> </a:t>
            </a:r>
            <a:r>
              <a:rPr lang="fr-FR" dirty="0" err="1"/>
              <a:t>outside</a:t>
            </a:r>
            <a:r>
              <a:rPr lang="fr-FR" dirty="0"/>
              <a:t> </a:t>
            </a:r>
            <a:r>
              <a:rPr lang="fr-FR" dirty="0" err="1"/>
              <a:t>older</a:t>
            </a:r>
            <a:r>
              <a:rPr lang="fr-FR" dirty="0"/>
              <a:t> galaxies</a:t>
            </a:r>
          </a:p>
          <a:p>
            <a:pPr marL="342900" indent="-342900">
              <a:spcBef>
                <a:spcPct val="50000"/>
              </a:spcBef>
              <a:buFont typeface="Arial" charset="0"/>
              <a:buChar char="•"/>
            </a:pPr>
            <a:r>
              <a:rPr lang="fr-FR" dirty="0"/>
              <a:t>Good candidate for </a:t>
            </a:r>
            <a:r>
              <a:rPr lang="fr-FR" dirty="0" err="1"/>
              <a:t>gravitational</a:t>
            </a:r>
            <a:r>
              <a:rPr lang="fr-FR" dirty="0"/>
              <a:t> </a:t>
            </a:r>
            <a:r>
              <a:rPr lang="fr-FR" dirty="0" err="1"/>
              <a:t>wave</a:t>
            </a:r>
            <a:r>
              <a:rPr lang="fr-FR" dirty="0"/>
              <a:t> </a:t>
            </a:r>
            <a:r>
              <a:rPr lang="fr-FR" dirty="0" err="1"/>
              <a:t>detection</a:t>
            </a:r>
            <a:endParaRPr lang="fr-FR" sz="2400" dirty="0">
              <a:solidFill>
                <a:srgbClr val="E0F60E"/>
              </a:solidFill>
            </a:endParaRPr>
          </a:p>
          <a:p>
            <a:pPr marL="342900" indent="-342900">
              <a:spcBef>
                <a:spcPct val="50000"/>
              </a:spcBef>
              <a:buFont typeface="Arial" charset="0"/>
              <a:buChar char="•"/>
            </a:pPr>
            <a:r>
              <a:rPr lang="fr-FR" dirty="0" err="1"/>
              <a:t>Other</a:t>
            </a:r>
            <a:r>
              <a:rPr lang="fr-FR" dirty="0"/>
              <a:t> </a:t>
            </a:r>
            <a:r>
              <a:rPr lang="fr-FR" dirty="0" err="1"/>
              <a:t>progenitor</a:t>
            </a:r>
            <a:r>
              <a:rPr lang="fr-FR" dirty="0"/>
              <a:t> </a:t>
            </a:r>
            <a:r>
              <a:rPr lang="fr-FR" dirty="0" err="1"/>
              <a:t>still</a:t>
            </a:r>
            <a:r>
              <a:rPr lang="fr-FR" dirty="0"/>
              <a:t> possible (</a:t>
            </a:r>
            <a:r>
              <a:rPr lang="fr-FR" dirty="0" err="1"/>
              <a:t>giant</a:t>
            </a:r>
            <a:r>
              <a:rPr lang="fr-FR" dirty="0"/>
              <a:t> </a:t>
            </a:r>
            <a:r>
              <a:rPr lang="fr-FR" dirty="0" err="1"/>
              <a:t>magnetar</a:t>
            </a:r>
            <a:r>
              <a:rPr lang="fr-FR" dirty="0"/>
              <a:t> </a:t>
            </a:r>
            <a:r>
              <a:rPr lang="fr-FR" dirty="0" err="1"/>
              <a:t>flares</a:t>
            </a:r>
            <a:r>
              <a:rPr lang="fr-FR"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EF43F74-5E99-4056-9258-1DD3E5EB5634}" type="slidenum">
              <a:rPr lang="en-US"/>
              <a:pPr>
                <a:defRPr/>
              </a:pPr>
              <a:t>19</a:t>
            </a:fld>
            <a:endParaRPr lang="en-US"/>
          </a:p>
        </p:txBody>
      </p:sp>
      <p:sp>
        <p:nvSpPr>
          <p:cNvPr id="66562" name="Rectangle 2"/>
          <p:cNvSpPr>
            <a:spLocks noGrp="1" noChangeArrowheads="1"/>
          </p:cNvSpPr>
          <p:nvPr>
            <p:ph type="title"/>
          </p:nvPr>
        </p:nvSpPr>
        <p:spPr>
          <a:xfrm>
            <a:off x="457200" y="381000"/>
            <a:ext cx="8229600" cy="1143000"/>
          </a:xfrm>
        </p:spPr>
        <p:txBody>
          <a:bodyPr/>
          <a:lstStyle/>
          <a:p>
            <a:pPr eaLnBrk="1" hangingPunct="1">
              <a:defRPr/>
            </a:pPr>
            <a:r>
              <a:rPr lang="fr-FR" dirty="0" err="1" smtClean="0"/>
              <a:t>Fireball</a:t>
            </a:r>
            <a:r>
              <a:rPr lang="fr-FR" dirty="0" smtClean="0"/>
              <a:t> model</a:t>
            </a:r>
          </a:p>
        </p:txBody>
      </p:sp>
      <p:sp>
        <p:nvSpPr>
          <p:cNvPr id="19461" name="Rectangle 3"/>
          <p:cNvSpPr>
            <a:spLocks noGrp="1" noChangeArrowheads="1"/>
          </p:cNvSpPr>
          <p:nvPr>
            <p:ph type="body" idx="1"/>
          </p:nvPr>
        </p:nvSpPr>
        <p:spPr>
          <a:xfrm>
            <a:off x="1219200" y="1485901"/>
            <a:ext cx="7772400" cy="4533900"/>
          </a:xfrm>
        </p:spPr>
        <p:txBody>
          <a:bodyPr/>
          <a:lstStyle/>
          <a:p>
            <a:pPr eaLnBrk="1" hangingPunct="1"/>
            <a:r>
              <a:rPr lang="fr-FR" sz="2400" u="sng" dirty="0" smtClean="0"/>
              <a:t>Prompt </a:t>
            </a:r>
            <a:r>
              <a:rPr lang="fr-FR" sz="2400" u="sng" dirty="0" err="1" smtClean="0"/>
              <a:t>outburst</a:t>
            </a:r>
            <a:r>
              <a:rPr lang="fr-FR" sz="2400" u="sng" dirty="0" smtClean="0"/>
              <a:t> phase</a:t>
            </a:r>
            <a:r>
              <a:rPr lang="fr-FR" sz="2400" dirty="0" smtClean="0"/>
              <a:t> (gamma-ray/x-ray): </a:t>
            </a:r>
            <a:r>
              <a:rPr lang="fr-FR" sz="2400" dirty="0" err="1" smtClean="0"/>
              <a:t>internal</a:t>
            </a:r>
            <a:r>
              <a:rPr lang="fr-FR" sz="2400" dirty="0" smtClean="0"/>
              <a:t> </a:t>
            </a:r>
            <a:r>
              <a:rPr lang="fr-FR" sz="2400" dirty="0" err="1" smtClean="0"/>
              <a:t>shocks</a:t>
            </a:r>
            <a:r>
              <a:rPr lang="fr-FR" sz="2400" dirty="0" smtClean="0"/>
              <a:t> in the </a:t>
            </a:r>
            <a:r>
              <a:rPr lang="fr-FR" sz="2400" dirty="0" err="1" smtClean="0"/>
              <a:t>relativistic</a:t>
            </a:r>
            <a:r>
              <a:rPr lang="fr-FR" sz="2400" dirty="0" smtClean="0"/>
              <a:t> blast </a:t>
            </a:r>
            <a:r>
              <a:rPr lang="fr-FR" sz="2400" dirty="0" err="1" smtClean="0"/>
              <a:t>wave</a:t>
            </a:r>
            <a:r>
              <a:rPr lang="fr-FR" sz="2400" dirty="0" smtClean="0"/>
              <a:t>.</a:t>
            </a:r>
          </a:p>
          <a:p>
            <a:pPr eaLnBrk="1" hangingPunct="1"/>
            <a:r>
              <a:rPr lang="fr-FR" sz="2400" u="sng" dirty="0" err="1" smtClean="0"/>
              <a:t>Afterglow</a:t>
            </a:r>
            <a:r>
              <a:rPr lang="fr-FR" sz="2400" dirty="0" smtClean="0"/>
              <a:t> (x-ray, </a:t>
            </a:r>
            <a:r>
              <a:rPr lang="fr-FR" sz="2400" dirty="0" err="1" smtClean="0"/>
              <a:t>optical</a:t>
            </a:r>
            <a:r>
              <a:rPr lang="fr-FR" sz="2400" dirty="0" smtClean="0"/>
              <a:t>, radio): </a:t>
            </a:r>
          </a:p>
          <a:p>
            <a:pPr eaLnBrk="1" hangingPunct="1">
              <a:buFont typeface="Times" pitchFamily="18" charset="0"/>
              <a:buNone/>
            </a:pPr>
            <a:r>
              <a:rPr lang="fr-FR" sz="2400" dirty="0" smtClean="0"/>
              <a:t>	</a:t>
            </a:r>
            <a:r>
              <a:rPr lang="fr-FR" sz="2400" dirty="0" err="1" smtClean="0"/>
              <a:t>external</a:t>
            </a:r>
            <a:r>
              <a:rPr lang="fr-FR" sz="2400" dirty="0" smtClean="0"/>
              <a:t> </a:t>
            </a:r>
            <a:r>
              <a:rPr lang="fr-FR" sz="2400" dirty="0" err="1" smtClean="0"/>
              <a:t>shock</a:t>
            </a:r>
            <a:r>
              <a:rPr lang="fr-FR" sz="2400" dirty="0" smtClean="0"/>
              <a:t> of the </a:t>
            </a:r>
            <a:r>
              <a:rPr lang="fr-FR" sz="2400" dirty="0" err="1" smtClean="0"/>
              <a:t>cooling</a:t>
            </a:r>
            <a:r>
              <a:rPr lang="fr-FR" sz="2400" dirty="0" smtClean="0"/>
              <a:t> </a:t>
            </a:r>
            <a:r>
              <a:rPr lang="fr-FR" sz="2400" dirty="0" err="1" smtClean="0"/>
              <a:t>fireball</a:t>
            </a:r>
            <a:r>
              <a:rPr lang="fr-FR" sz="2400" dirty="0" smtClean="0"/>
              <a:t> </a:t>
            </a:r>
            <a:r>
              <a:rPr lang="fr-FR" sz="2400" dirty="0" err="1" smtClean="0"/>
              <a:t>with</a:t>
            </a:r>
            <a:r>
              <a:rPr lang="fr-FR" sz="2400" dirty="0" smtClean="0"/>
              <a:t> the </a:t>
            </a:r>
            <a:r>
              <a:rPr lang="fr-FR" sz="2400" dirty="0" err="1" smtClean="0"/>
              <a:t>surrounding</a:t>
            </a:r>
            <a:r>
              <a:rPr lang="fr-FR" sz="2400" dirty="0" smtClean="0"/>
              <a:t> medium.</a:t>
            </a:r>
          </a:p>
        </p:txBody>
      </p:sp>
      <p:pic>
        <p:nvPicPr>
          <p:cNvPr id="19462" name="Picture 4" descr="fireballmodel"/>
          <p:cNvPicPr>
            <a:picLocks noChangeAspect="1" noChangeArrowheads="1"/>
          </p:cNvPicPr>
          <p:nvPr/>
        </p:nvPicPr>
        <p:blipFill>
          <a:blip r:embed="rId3" cstate="print"/>
          <a:srcRect/>
          <a:stretch>
            <a:fillRect/>
          </a:stretch>
        </p:blipFill>
        <p:spPr bwMode="auto">
          <a:xfrm>
            <a:off x="3505200" y="3477181"/>
            <a:ext cx="5105400" cy="3304622"/>
          </a:xfrm>
          <a:prstGeom prst="rect">
            <a:avLst/>
          </a:prstGeom>
          <a:noFill/>
          <a:ln w="9525">
            <a:noFill/>
            <a:miter lim="800000"/>
            <a:headEnd/>
            <a:tailEnd/>
          </a:ln>
        </p:spPr>
      </p:pic>
      <p:sp>
        <p:nvSpPr>
          <p:cNvPr id="19463" name="Text Box 5"/>
          <p:cNvSpPr txBox="1">
            <a:spLocks noChangeArrowheads="1"/>
          </p:cNvSpPr>
          <p:nvPr/>
        </p:nvSpPr>
        <p:spPr bwMode="auto">
          <a:xfrm>
            <a:off x="685800" y="3581400"/>
            <a:ext cx="2362200" cy="923330"/>
          </a:xfrm>
          <a:prstGeom prst="rect">
            <a:avLst/>
          </a:prstGeom>
          <a:solidFill>
            <a:schemeClr val="accent1"/>
          </a:solidFill>
          <a:ln w="9525">
            <a:noFill/>
            <a:miter lim="800000"/>
            <a:headEnd/>
            <a:tailEnd/>
          </a:ln>
        </p:spPr>
        <p:txBody>
          <a:bodyPr>
            <a:spAutoFit/>
          </a:bodyPr>
          <a:lstStyle/>
          <a:p>
            <a:pPr>
              <a:spcBef>
                <a:spcPct val="50000"/>
              </a:spcBef>
            </a:pPr>
            <a:r>
              <a:rPr lang="en-US" u="sng"/>
              <a:t>Note</a:t>
            </a:r>
            <a:r>
              <a:rPr lang="en-US"/>
              <a:t>: this is independent of the type of progenitor</a:t>
            </a:r>
          </a:p>
        </p:txBody>
      </p:sp>
      <p:sp>
        <p:nvSpPr>
          <p:cNvPr id="19464" name="Text Box 6"/>
          <p:cNvSpPr txBox="1">
            <a:spLocks noChangeArrowheads="1"/>
          </p:cNvSpPr>
          <p:nvPr/>
        </p:nvSpPr>
        <p:spPr bwMode="auto">
          <a:xfrm>
            <a:off x="685800" y="5027615"/>
            <a:ext cx="2362200" cy="1200329"/>
          </a:xfrm>
          <a:prstGeom prst="rect">
            <a:avLst/>
          </a:prstGeom>
          <a:solidFill>
            <a:schemeClr val="accent1"/>
          </a:solidFill>
          <a:ln w="9525">
            <a:noFill/>
            <a:miter lim="800000"/>
            <a:headEnd/>
            <a:tailEnd/>
          </a:ln>
        </p:spPr>
        <p:txBody>
          <a:bodyPr>
            <a:spAutoFit/>
          </a:bodyPr>
          <a:lstStyle/>
          <a:p>
            <a:pPr>
              <a:spcBef>
                <a:spcPct val="50000"/>
              </a:spcBef>
            </a:pPr>
            <a:r>
              <a:rPr lang="en-US" u="sng"/>
              <a:t>Note 2</a:t>
            </a:r>
            <a:r>
              <a:rPr lang="en-US"/>
              <a:t>: this is just the leading candidate (for good reasons?), many more are out there…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498080" cy="1143000"/>
          </a:xfrm>
        </p:spPr>
        <p:txBody>
          <a:bodyPr>
            <a:normAutofit/>
          </a:bodyPr>
          <a:lstStyle/>
          <a:p>
            <a:r>
              <a:rPr lang="en-US" sz="3200" dirty="0" smtClean="0"/>
              <a:t>GRBs – Strongest explosion in the Universe</a:t>
            </a:r>
            <a:endParaRPr lang="en-US" sz="3200" dirty="0"/>
          </a:p>
        </p:txBody>
      </p:sp>
      <p:pic>
        <p:nvPicPr>
          <p:cNvPr id="4" name="Picture 3" descr="fishman1"/>
          <p:cNvPicPr>
            <a:picLocks noChangeAspect="1" noChangeArrowheads="1"/>
          </p:cNvPicPr>
          <p:nvPr/>
        </p:nvPicPr>
        <p:blipFill>
          <a:blip r:embed="rId2" cstate="print"/>
          <a:srcRect/>
          <a:stretch>
            <a:fillRect/>
          </a:stretch>
        </p:blipFill>
        <p:spPr>
          <a:xfrm>
            <a:off x="-1" y="0"/>
            <a:ext cx="9199417" cy="6324600"/>
          </a:xfrm>
          <a:prstGeom prst="rect">
            <a:avLst/>
          </a:prstGeom>
          <a:noFill/>
        </p:spPr>
      </p:pic>
      <p:sp>
        <p:nvSpPr>
          <p:cNvPr id="5" name="Title 1"/>
          <p:cNvSpPr txBox="1">
            <a:spLocks/>
          </p:cNvSpPr>
          <p:nvPr/>
        </p:nvSpPr>
        <p:spPr>
          <a:xfrm>
            <a:off x="533400" y="6172200"/>
            <a:ext cx="7498080" cy="4572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r-Latn-RS" sz="2000" b="0" i="0" u="none" strike="noStrike" kern="1200" cap="none" spc="0" normalizeH="0" baseline="0" noProof="0" dirty="0" smtClean="0">
                <a:ln>
                  <a:noFill/>
                </a:ln>
                <a:solidFill>
                  <a:schemeClr val="tx2"/>
                </a:solidFill>
                <a:effectLst/>
                <a:uLnTx/>
                <a:uFillTx/>
                <a:latin typeface="+mj-lt"/>
                <a:ea typeface="+mj-ea"/>
                <a:cs typeface="+mj-cs"/>
              </a:rPr>
              <a:t>Artist expression</a:t>
            </a:r>
            <a:endParaRPr kumimoji="0" lang="en-US" sz="2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594378C9-B730-4700-B960-AC58CCE837F6}" type="slidenum">
              <a:rPr lang="en-US"/>
              <a:pPr>
                <a:defRPr/>
              </a:pPr>
              <a:t>20</a:t>
            </a:fld>
            <a:endParaRPr lang="en-US"/>
          </a:p>
        </p:txBody>
      </p:sp>
      <p:sp>
        <p:nvSpPr>
          <p:cNvPr id="67586" name="Rectangle 2"/>
          <p:cNvSpPr>
            <a:spLocks noGrp="1" noChangeArrowheads="1"/>
          </p:cNvSpPr>
          <p:nvPr>
            <p:ph type="title"/>
          </p:nvPr>
        </p:nvSpPr>
        <p:spPr>
          <a:xfrm>
            <a:off x="457200" y="381000"/>
            <a:ext cx="8229600" cy="1143000"/>
          </a:xfrm>
        </p:spPr>
        <p:txBody>
          <a:bodyPr/>
          <a:lstStyle/>
          <a:p>
            <a:pPr eaLnBrk="1" hangingPunct="1">
              <a:defRPr/>
            </a:pPr>
            <a:r>
              <a:rPr lang="fr-FR" dirty="0" err="1" smtClean="0"/>
              <a:t>What’s</a:t>
            </a:r>
            <a:r>
              <a:rPr lang="fr-FR" dirty="0" smtClean="0"/>
              <a:t> </a:t>
            </a:r>
            <a:r>
              <a:rPr lang="fr-FR" dirty="0" err="1" smtClean="0"/>
              <a:t>now</a:t>
            </a:r>
            <a:r>
              <a:rPr lang="fr-FR" dirty="0" smtClean="0"/>
              <a:t>?</a:t>
            </a:r>
          </a:p>
        </p:txBody>
      </p:sp>
      <p:sp>
        <p:nvSpPr>
          <p:cNvPr id="21509" name="Rectangle 3"/>
          <p:cNvSpPr>
            <a:spLocks noGrp="1" noChangeArrowheads="1"/>
          </p:cNvSpPr>
          <p:nvPr>
            <p:ph type="body" idx="1"/>
          </p:nvPr>
        </p:nvSpPr>
        <p:spPr>
          <a:xfrm>
            <a:off x="1143000" y="1752600"/>
            <a:ext cx="6324600" cy="5029200"/>
          </a:xfrm>
        </p:spPr>
        <p:txBody>
          <a:bodyPr/>
          <a:lstStyle/>
          <a:p>
            <a:pPr eaLnBrk="1" hangingPunct="1"/>
            <a:r>
              <a:rPr lang="fr-FR" sz="2800" dirty="0" smtClean="0"/>
              <a:t> </a:t>
            </a:r>
            <a:r>
              <a:rPr lang="fr-FR" sz="2800" u="sng" dirty="0" smtClean="0"/>
              <a:t>Swift</a:t>
            </a:r>
            <a:r>
              <a:rPr lang="fr-FR" sz="2800" dirty="0" smtClean="0"/>
              <a:t> :</a:t>
            </a:r>
          </a:p>
          <a:p>
            <a:pPr lvl="1" eaLnBrk="1" hangingPunct="1"/>
            <a:r>
              <a:rPr lang="fr-FR" sz="2400" dirty="0" err="1" smtClean="0"/>
              <a:t>Very</a:t>
            </a:r>
            <a:r>
              <a:rPr lang="fr-FR" sz="2400" dirty="0" smtClean="0"/>
              <a:t> </a:t>
            </a:r>
            <a:r>
              <a:rPr lang="fr-FR" sz="2400" dirty="0" err="1" smtClean="0"/>
              <a:t>fast</a:t>
            </a:r>
            <a:r>
              <a:rPr lang="fr-FR" sz="2400" dirty="0" smtClean="0"/>
              <a:t> X-ray/</a:t>
            </a:r>
            <a:r>
              <a:rPr lang="fr-FR" sz="2400" dirty="0" err="1" smtClean="0"/>
              <a:t>optical</a:t>
            </a:r>
            <a:r>
              <a:rPr lang="fr-FR" sz="2400" dirty="0" smtClean="0"/>
              <a:t> </a:t>
            </a:r>
            <a:r>
              <a:rPr lang="fr-FR" sz="2400" dirty="0" err="1" smtClean="0"/>
              <a:t>afterglow</a:t>
            </a:r>
            <a:r>
              <a:rPr lang="fr-FR" sz="2400" dirty="0" smtClean="0"/>
              <a:t> observations</a:t>
            </a:r>
          </a:p>
          <a:p>
            <a:pPr lvl="1" eaLnBrk="1" hangingPunct="1"/>
            <a:r>
              <a:rPr lang="fr-FR" sz="2400" dirty="0" smtClean="0"/>
              <a:t>Short </a:t>
            </a:r>
            <a:r>
              <a:rPr lang="fr-FR" sz="2400" dirty="0" err="1" smtClean="0"/>
              <a:t>GRBs</a:t>
            </a:r>
            <a:endParaRPr lang="fr-FR" sz="2400" dirty="0" smtClean="0"/>
          </a:p>
          <a:p>
            <a:pPr eaLnBrk="1" hangingPunct="1"/>
            <a:r>
              <a:rPr lang="fr-FR" sz="2800" dirty="0" err="1" smtClean="0"/>
              <a:t>Naked</a:t>
            </a:r>
            <a:r>
              <a:rPr lang="fr-FR" sz="2800" dirty="0" smtClean="0"/>
              <a:t> </a:t>
            </a:r>
            <a:r>
              <a:rPr lang="fr-FR" sz="2800" dirty="0" err="1" smtClean="0"/>
              <a:t>eye</a:t>
            </a:r>
            <a:r>
              <a:rPr lang="fr-FR" sz="2800" dirty="0" smtClean="0"/>
              <a:t> </a:t>
            </a:r>
            <a:r>
              <a:rPr lang="fr-FR" sz="2800" dirty="0" err="1" smtClean="0"/>
              <a:t>bursts</a:t>
            </a:r>
            <a:r>
              <a:rPr lang="fr-FR" sz="2800" dirty="0" smtClean="0"/>
              <a:t>:</a:t>
            </a:r>
          </a:p>
          <a:p>
            <a:pPr lvl="1" eaLnBrk="1" hangingPunct="1"/>
            <a:r>
              <a:rPr lang="fr-FR" sz="2400" dirty="0" err="1" smtClean="0"/>
              <a:t>Peak</a:t>
            </a:r>
            <a:r>
              <a:rPr lang="fr-FR" sz="2400" dirty="0" smtClean="0"/>
              <a:t> magnitude ~ 5.8</a:t>
            </a:r>
          </a:p>
          <a:p>
            <a:pPr eaLnBrk="1" hangingPunct="1">
              <a:buFont typeface="Times" pitchFamily="18" charset="0"/>
              <a:buNone/>
            </a:pPr>
            <a:endParaRPr lang="fr-FR" sz="2800" dirty="0" smtClean="0"/>
          </a:p>
        </p:txBody>
      </p:sp>
      <p:pic>
        <p:nvPicPr>
          <p:cNvPr id="21510" name="Picture 4" descr="swift_spacecraft"/>
          <p:cNvPicPr>
            <a:picLocks noChangeAspect="1" noChangeArrowheads="1"/>
          </p:cNvPicPr>
          <p:nvPr/>
        </p:nvPicPr>
        <p:blipFill>
          <a:blip r:embed="rId3" cstate="print"/>
          <a:srcRect/>
          <a:stretch>
            <a:fillRect/>
          </a:stretch>
        </p:blipFill>
        <p:spPr bwMode="auto">
          <a:xfrm>
            <a:off x="6400800" y="3048001"/>
            <a:ext cx="2184400" cy="1968500"/>
          </a:xfrm>
          <a:prstGeom prst="rect">
            <a:avLst/>
          </a:prstGeom>
          <a:noFill/>
          <a:ln w="9525">
            <a:noFill/>
            <a:miter lim="800000"/>
            <a:headEnd/>
            <a:tailEnd/>
          </a:ln>
        </p:spPr>
      </p:pic>
      <p:sp>
        <p:nvSpPr>
          <p:cNvPr id="21512" name="Text Box 7"/>
          <p:cNvSpPr txBox="1">
            <a:spLocks noChangeArrowheads="1"/>
          </p:cNvSpPr>
          <p:nvPr/>
        </p:nvSpPr>
        <p:spPr bwMode="auto">
          <a:xfrm>
            <a:off x="1143000" y="5289554"/>
            <a:ext cx="7696200" cy="1200329"/>
          </a:xfrm>
          <a:prstGeom prst="rect">
            <a:avLst/>
          </a:prstGeom>
          <a:noFill/>
          <a:ln w="9525">
            <a:noFill/>
            <a:miter lim="800000"/>
            <a:headEnd/>
            <a:tailEnd/>
          </a:ln>
        </p:spPr>
        <p:txBody>
          <a:bodyPr>
            <a:spAutoFit/>
          </a:bodyPr>
          <a:lstStyle/>
          <a:p>
            <a:pPr>
              <a:spcBef>
                <a:spcPct val="50000"/>
              </a:spcBef>
              <a:buFontTx/>
              <a:buChar char="•"/>
            </a:pPr>
            <a:r>
              <a:rPr lang="fr-FR" sz="2400" dirty="0"/>
              <a:t> </a:t>
            </a:r>
            <a:r>
              <a:rPr lang="fr-FR" sz="2400" dirty="0" err="1"/>
              <a:t>TeV</a:t>
            </a:r>
            <a:r>
              <a:rPr lang="fr-FR" sz="2400" dirty="0"/>
              <a:t> </a:t>
            </a:r>
            <a:r>
              <a:rPr lang="fr-FR" sz="2400" dirty="0" err="1"/>
              <a:t>telescopes</a:t>
            </a:r>
            <a:r>
              <a:rPr lang="fr-FR" sz="2400" dirty="0"/>
              <a:t> (</a:t>
            </a:r>
            <a:r>
              <a:rPr lang="fr-FR" sz="2400" dirty="0" err="1"/>
              <a:t>Magic</a:t>
            </a:r>
            <a:r>
              <a:rPr lang="fr-FR" sz="2400" dirty="0"/>
              <a:t>, Veritas, HESS…), </a:t>
            </a:r>
            <a:r>
              <a:rPr lang="fr-FR" sz="2400" dirty="0" err="1"/>
              <a:t>gravitational</a:t>
            </a:r>
            <a:r>
              <a:rPr lang="fr-FR" sz="2400" dirty="0"/>
              <a:t> </a:t>
            </a:r>
            <a:r>
              <a:rPr lang="fr-FR" sz="2400" dirty="0" err="1"/>
              <a:t>wave</a:t>
            </a:r>
            <a:r>
              <a:rPr lang="fr-FR" sz="2400" dirty="0"/>
              <a:t> </a:t>
            </a:r>
            <a:r>
              <a:rPr lang="fr-FR" sz="2400" dirty="0" err="1"/>
              <a:t>interferometers</a:t>
            </a:r>
            <a:r>
              <a:rPr lang="fr-FR" sz="2400" dirty="0"/>
              <a:t> (LIGO, LISA), Neutrino detectors (Amanda, ANTARES…)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Phenomenological shock wave model</a:t>
            </a:r>
            <a:endParaRPr lang="en-US" sz="4000" dirty="0"/>
          </a:p>
        </p:txBody>
      </p:sp>
      <p:graphicFrame>
        <p:nvGraphicFramePr>
          <p:cNvPr id="5" name="Object 4"/>
          <p:cNvGraphicFramePr>
            <a:graphicFrameLocks noChangeAspect="1"/>
          </p:cNvGraphicFramePr>
          <p:nvPr/>
        </p:nvGraphicFramePr>
        <p:xfrm>
          <a:off x="533400" y="1847849"/>
          <a:ext cx="4191000" cy="2075731"/>
        </p:xfrm>
        <a:graphic>
          <a:graphicData uri="http://schemas.openxmlformats.org/presentationml/2006/ole">
            <p:oleObj spid="_x0000_s1026" name="Equation" r:id="rId3" imgW="2692080" imgH="1333440" progId="Equation.3">
              <p:embed/>
            </p:oleObj>
          </a:graphicData>
        </a:graphic>
      </p:graphicFrame>
      <p:pic>
        <p:nvPicPr>
          <p:cNvPr id="20483" name="Picture 3"/>
          <p:cNvPicPr>
            <a:picLocks noChangeAspect="1" noChangeArrowheads="1"/>
          </p:cNvPicPr>
          <p:nvPr/>
        </p:nvPicPr>
        <p:blipFill>
          <a:blip r:embed="rId4" cstate="print"/>
          <a:srcRect/>
          <a:stretch>
            <a:fillRect/>
          </a:stretch>
        </p:blipFill>
        <p:spPr bwMode="auto">
          <a:xfrm>
            <a:off x="5486400" y="1733550"/>
            <a:ext cx="3252709" cy="3219450"/>
          </a:xfrm>
          <a:prstGeom prst="rect">
            <a:avLst/>
          </a:prstGeom>
          <a:noFill/>
          <a:ln w="9525">
            <a:noFill/>
            <a:miter lim="800000"/>
            <a:headEnd/>
            <a:tailEnd/>
          </a:ln>
        </p:spPr>
      </p:pic>
      <p:sp>
        <p:nvSpPr>
          <p:cNvPr id="10" name="Text Box 7"/>
          <p:cNvSpPr txBox="1">
            <a:spLocks noChangeArrowheads="1"/>
          </p:cNvSpPr>
          <p:nvPr/>
        </p:nvSpPr>
        <p:spPr bwMode="auto">
          <a:xfrm>
            <a:off x="381000" y="4766608"/>
            <a:ext cx="7162800" cy="1615827"/>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dirty="0" smtClean="0"/>
              <a:t> This model does not put any constraints on the progenitor itself. </a:t>
            </a:r>
          </a:p>
          <a:p>
            <a:pPr>
              <a:spcBef>
                <a:spcPct val="50000"/>
              </a:spcBef>
              <a:buFont typeface="Arial" pitchFamily="34" charset="0"/>
              <a:buChar char="•"/>
            </a:pPr>
            <a:r>
              <a:rPr lang="en-US" dirty="0" smtClean="0"/>
              <a:t> We evolve three most important parameters R, </a:t>
            </a:r>
            <a:r>
              <a:rPr lang="en-US" dirty="0" smtClean="0">
                <a:latin typeface="Symbol" pitchFamily="18" charset="2"/>
              </a:rPr>
              <a:t>G</a:t>
            </a:r>
            <a:r>
              <a:rPr lang="en-US" dirty="0" smtClean="0"/>
              <a:t>, m. </a:t>
            </a:r>
          </a:p>
          <a:p>
            <a:pPr>
              <a:spcBef>
                <a:spcPct val="50000"/>
              </a:spcBef>
              <a:buFont typeface="Arial" pitchFamily="34" charset="0"/>
              <a:buChar char="•"/>
            </a:pPr>
            <a:r>
              <a:rPr lang="en-US" dirty="0" smtClean="0"/>
              <a:t> Those </a:t>
            </a:r>
            <a:r>
              <a:rPr lang="en-US" dirty="0" err="1" smtClean="0"/>
              <a:t>eqs</a:t>
            </a:r>
            <a:r>
              <a:rPr lang="en-US" dirty="0" smtClean="0"/>
              <a:t>. describe the incoming shell. </a:t>
            </a:r>
          </a:p>
          <a:p>
            <a:pPr>
              <a:spcBef>
                <a:spcPct val="50000"/>
              </a:spcBef>
              <a:buFont typeface="Arial" pitchFamily="34" charset="0"/>
              <a:buChar char="•"/>
            </a:pPr>
            <a:r>
              <a:rPr lang="en-US" dirty="0" smtClean="0"/>
              <a:t> Equation for </a:t>
            </a:r>
            <a:r>
              <a:rPr lang="en-US" i="1" dirty="0" smtClean="0"/>
              <a:t>n</a:t>
            </a:r>
            <a:r>
              <a:rPr lang="en-US" dirty="0" smtClean="0"/>
              <a:t> give a shell density (see </a:t>
            </a:r>
            <a:r>
              <a:rPr lang="en-US" dirty="0" err="1" smtClean="0"/>
              <a:t>Blandford</a:t>
            </a:r>
            <a:r>
              <a:rPr lang="en-US" dirty="0" smtClean="0"/>
              <a:t> &amp; McKee, </a:t>
            </a:r>
            <a:r>
              <a:rPr lang="en-US" dirty="0" smtClean="0">
                <a:latin typeface="+mj-lt"/>
              </a:rPr>
              <a:t>1976</a:t>
            </a:r>
            <a:r>
              <a:rPr lang="en-US" dirty="0" smtClean="0"/>
              <a:t>.) </a:t>
            </a:r>
            <a:endParaRPr lang="en-US" dirty="0"/>
          </a:p>
        </p:txBody>
      </p:sp>
      <p:graphicFrame>
        <p:nvGraphicFramePr>
          <p:cNvPr id="1030" name="Object 3"/>
          <p:cNvGraphicFramePr>
            <a:graphicFrameLocks noChangeAspect="1"/>
          </p:cNvGraphicFramePr>
          <p:nvPr/>
        </p:nvGraphicFramePr>
        <p:xfrm>
          <a:off x="1219200" y="4038601"/>
          <a:ext cx="1639775" cy="421226"/>
        </p:xfrm>
        <a:graphic>
          <a:graphicData uri="http://schemas.openxmlformats.org/presentationml/2006/ole">
            <p:oleObj spid="_x0000_s1030" name="Equation" r:id="rId5" imgW="888840" imgH="2286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Phenomenological shock wave model</a:t>
            </a:r>
            <a:endParaRPr lang="en-US" sz="4000" dirty="0"/>
          </a:p>
        </p:txBody>
      </p:sp>
      <p:pic>
        <p:nvPicPr>
          <p:cNvPr id="20483" name="Picture 3"/>
          <p:cNvPicPr>
            <a:picLocks noChangeAspect="1" noChangeArrowheads="1"/>
          </p:cNvPicPr>
          <p:nvPr/>
        </p:nvPicPr>
        <p:blipFill>
          <a:blip r:embed="rId3" cstate="print"/>
          <a:srcRect/>
          <a:stretch>
            <a:fillRect/>
          </a:stretch>
        </p:blipFill>
        <p:spPr bwMode="auto">
          <a:xfrm>
            <a:off x="5562600" y="1447800"/>
            <a:ext cx="3252709" cy="3219450"/>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599209" y="4419600"/>
          <a:ext cx="3896591" cy="762000"/>
        </p:xfrm>
        <a:graphic>
          <a:graphicData uri="http://schemas.openxmlformats.org/presentationml/2006/ole">
            <p:oleObj spid="_x0000_s2051" name="Equation" r:id="rId4" imgW="2857320" imgH="558720" progId="Equation.3">
              <p:embed/>
            </p:oleObj>
          </a:graphicData>
        </a:graphic>
      </p:graphicFrame>
      <p:sp>
        <p:nvSpPr>
          <p:cNvPr id="10" name="Text Box 7"/>
          <p:cNvSpPr txBox="1">
            <a:spLocks noChangeArrowheads="1"/>
          </p:cNvSpPr>
          <p:nvPr/>
        </p:nvSpPr>
        <p:spPr bwMode="auto">
          <a:xfrm>
            <a:off x="381000" y="1828800"/>
            <a:ext cx="5105400" cy="2446824"/>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dirty="0" smtClean="0"/>
              <a:t> We suppose density perturbation has </a:t>
            </a:r>
            <a:r>
              <a:rPr lang="en-US" dirty="0" err="1" smtClean="0"/>
              <a:t>gaussian</a:t>
            </a:r>
            <a:r>
              <a:rPr lang="en-US" dirty="0" smtClean="0"/>
              <a:t> distribution.</a:t>
            </a:r>
          </a:p>
          <a:p>
            <a:pPr>
              <a:spcBef>
                <a:spcPct val="50000"/>
              </a:spcBef>
              <a:buFont typeface="Arial" pitchFamily="34" charset="0"/>
              <a:buChar char="•"/>
            </a:pPr>
            <a:r>
              <a:rPr lang="en-US" dirty="0" smtClean="0"/>
              <a:t> Density barrier is non-stationary.</a:t>
            </a:r>
          </a:p>
          <a:p>
            <a:pPr>
              <a:spcBef>
                <a:spcPct val="50000"/>
              </a:spcBef>
              <a:buFont typeface="Arial" pitchFamily="34" charset="0"/>
              <a:buChar char="•"/>
            </a:pPr>
            <a:r>
              <a:rPr lang="en-US" dirty="0" smtClean="0"/>
              <a:t> Electrons in the excited shells follow power law distribution.</a:t>
            </a:r>
          </a:p>
          <a:p>
            <a:pPr>
              <a:spcBef>
                <a:spcPct val="50000"/>
              </a:spcBef>
              <a:buFont typeface="Arial" pitchFamily="34" charset="0"/>
              <a:buChar char="•"/>
            </a:pPr>
            <a:r>
              <a:rPr lang="en-US" dirty="0" smtClean="0"/>
              <a:t> Parameters </a:t>
            </a:r>
            <a:r>
              <a:rPr lang="en-US" i="1" dirty="0" smtClean="0"/>
              <a:t>a</a:t>
            </a:r>
            <a:r>
              <a:rPr lang="en-US" dirty="0" smtClean="0"/>
              <a:t> and </a:t>
            </a:r>
            <a:r>
              <a:rPr lang="en-US" i="1" dirty="0" smtClean="0"/>
              <a:t>b</a:t>
            </a:r>
            <a:r>
              <a:rPr lang="en-US" dirty="0" smtClean="0"/>
              <a:t> determine shape of the barrier, height and width, respectively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noAutofit/>
          </a:bodyPr>
          <a:lstStyle/>
          <a:p>
            <a:pPr algn="ctr"/>
            <a:r>
              <a:rPr lang="en-US" sz="4400" dirty="0" smtClean="0"/>
              <a:t>Phenomenological shock wave model</a:t>
            </a:r>
            <a:endParaRPr lang="en-US" sz="4000" dirty="0"/>
          </a:p>
        </p:txBody>
      </p:sp>
      <p:pic>
        <p:nvPicPr>
          <p:cNvPr id="8" name="Picture 7" descr="G.jpg"/>
          <p:cNvPicPr>
            <a:picLocks noChangeAspect="1"/>
          </p:cNvPicPr>
          <p:nvPr/>
        </p:nvPicPr>
        <p:blipFill>
          <a:blip r:embed="rId2" cstate="print"/>
          <a:stretch>
            <a:fillRect/>
          </a:stretch>
        </p:blipFill>
        <p:spPr>
          <a:xfrm>
            <a:off x="457200" y="1905000"/>
            <a:ext cx="3429000" cy="2228850"/>
          </a:xfrm>
          <a:prstGeom prst="rect">
            <a:avLst/>
          </a:prstGeom>
        </p:spPr>
      </p:pic>
      <p:pic>
        <p:nvPicPr>
          <p:cNvPr id="9" name="Picture 8" descr="ms.jpg"/>
          <p:cNvPicPr>
            <a:picLocks noChangeAspect="1"/>
          </p:cNvPicPr>
          <p:nvPr/>
        </p:nvPicPr>
        <p:blipFill>
          <a:blip r:embed="rId3" cstate="print"/>
          <a:stretch>
            <a:fillRect/>
          </a:stretch>
        </p:blipFill>
        <p:spPr>
          <a:xfrm>
            <a:off x="457200" y="4343400"/>
            <a:ext cx="3429000" cy="2209800"/>
          </a:xfrm>
          <a:prstGeom prst="rect">
            <a:avLst/>
          </a:prstGeom>
        </p:spPr>
      </p:pic>
      <p:pic>
        <p:nvPicPr>
          <p:cNvPr id="10" name="Picture 9" descr="R.jpg"/>
          <p:cNvPicPr>
            <a:picLocks noChangeAspect="1"/>
          </p:cNvPicPr>
          <p:nvPr/>
        </p:nvPicPr>
        <p:blipFill>
          <a:blip r:embed="rId4" cstate="print"/>
          <a:stretch>
            <a:fillRect/>
          </a:stretch>
        </p:blipFill>
        <p:spPr>
          <a:xfrm>
            <a:off x="4419600" y="1895475"/>
            <a:ext cx="3429000" cy="2219325"/>
          </a:xfrm>
          <a:prstGeom prst="rect">
            <a:avLst/>
          </a:prstGeom>
        </p:spPr>
      </p:pic>
      <p:sp>
        <p:nvSpPr>
          <p:cNvPr id="11" name="Rectangle 10"/>
          <p:cNvSpPr/>
          <p:nvPr/>
        </p:nvSpPr>
        <p:spPr>
          <a:xfrm>
            <a:off x="4191000" y="4191000"/>
            <a:ext cx="4572000" cy="923330"/>
          </a:xfrm>
          <a:prstGeom prst="rect">
            <a:avLst/>
          </a:prstGeom>
        </p:spPr>
        <p:txBody>
          <a:bodyPr>
            <a:spAutoFit/>
          </a:bodyPr>
          <a:lstStyle/>
          <a:p>
            <a:pPr>
              <a:buFont typeface="Arial" pitchFamily="34" charset="0"/>
              <a:buChar char="•"/>
            </a:pPr>
            <a:r>
              <a:rPr lang="en-US" dirty="0" smtClean="0"/>
              <a:t> Sharp decrease/increase of the evolved variables during the collision. </a:t>
            </a:r>
          </a:p>
          <a:p>
            <a:pPr>
              <a:buFont typeface="Arial" pitchFamily="34" charset="0"/>
              <a:buChar char="•"/>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noAutofit/>
          </a:bodyPr>
          <a:lstStyle/>
          <a:p>
            <a:pPr algn="ctr"/>
            <a:r>
              <a:rPr lang="en-US" sz="4400" dirty="0" smtClean="0"/>
              <a:t>Phenomenological shock wave model</a:t>
            </a:r>
            <a:endParaRPr lang="en-US" sz="4000" dirty="0"/>
          </a:p>
        </p:txBody>
      </p:sp>
      <p:sp>
        <p:nvSpPr>
          <p:cNvPr id="11" name="Rectangle 10"/>
          <p:cNvSpPr/>
          <p:nvPr/>
        </p:nvSpPr>
        <p:spPr>
          <a:xfrm>
            <a:off x="304800" y="1905000"/>
            <a:ext cx="8305800" cy="1477328"/>
          </a:xfrm>
          <a:prstGeom prst="rect">
            <a:avLst/>
          </a:prstGeom>
        </p:spPr>
        <p:txBody>
          <a:bodyPr wrap="square">
            <a:spAutoFit/>
          </a:bodyPr>
          <a:lstStyle/>
          <a:p>
            <a:pPr>
              <a:buFont typeface="Arial" pitchFamily="34" charset="0"/>
              <a:buChar char="•"/>
            </a:pPr>
            <a:r>
              <a:rPr lang="en-US" dirty="0" smtClean="0"/>
              <a:t> Conversion of kinetic energy in to radiation by means of synchrotron emission.  </a:t>
            </a:r>
          </a:p>
          <a:p>
            <a:pPr>
              <a:buFont typeface="Arial" pitchFamily="34" charset="0"/>
              <a:buChar char="•"/>
            </a:pPr>
            <a:r>
              <a:rPr lang="en-US" dirty="0" smtClean="0"/>
              <a:t> Inverse Compton effect also take some part of spectra, mostly on higher energies.</a:t>
            </a:r>
          </a:p>
          <a:p>
            <a:pPr>
              <a:buFont typeface="Arial" pitchFamily="34" charset="0"/>
              <a:buChar char="•"/>
            </a:pPr>
            <a:r>
              <a:rPr lang="en-US" dirty="0" smtClean="0"/>
              <a:t> By relative motion in the reference frame of the shell magnetic field is induced. </a:t>
            </a:r>
          </a:p>
          <a:p>
            <a:pPr>
              <a:buFont typeface="Arial" pitchFamily="34" charset="0"/>
              <a:buChar char="•"/>
            </a:pPr>
            <a:endParaRPr lang="en-US" dirty="0" smtClean="0"/>
          </a:p>
          <a:p>
            <a:pPr>
              <a:buFont typeface="Arial" pitchFamily="34" charset="0"/>
              <a:buChar char="•"/>
            </a:pPr>
            <a:endParaRPr lang="en-US" dirty="0"/>
          </a:p>
        </p:txBody>
      </p:sp>
      <p:graphicFrame>
        <p:nvGraphicFramePr>
          <p:cNvPr id="3074" name="Object 5"/>
          <p:cNvGraphicFramePr>
            <a:graphicFrameLocks noChangeAspect="1"/>
          </p:cNvGraphicFramePr>
          <p:nvPr/>
        </p:nvGraphicFramePr>
        <p:xfrm>
          <a:off x="4876800" y="3124200"/>
          <a:ext cx="3429000" cy="685800"/>
        </p:xfrm>
        <a:graphic>
          <a:graphicData uri="http://schemas.openxmlformats.org/presentationml/2006/ole">
            <p:oleObj spid="_x0000_s3074" name="Equation" r:id="rId3" imgW="2476440" imgH="495000" progId="Equation.3">
              <p:embed/>
            </p:oleObj>
          </a:graphicData>
        </a:graphic>
      </p:graphicFrame>
      <p:pic>
        <p:nvPicPr>
          <p:cNvPr id="12" name="Picture 2" descr="C:\Users\Sasha\Documents\Doktorat\Teorijske osnove\light_fit00999.png"/>
          <p:cNvPicPr>
            <a:picLocks noChangeAspect="1" noChangeArrowheads="1"/>
          </p:cNvPicPr>
          <p:nvPr/>
        </p:nvPicPr>
        <p:blipFill>
          <a:blip r:embed="rId4" cstate="print"/>
          <a:srcRect/>
          <a:stretch>
            <a:fillRect/>
          </a:stretch>
        </p:blipFill>
        <p:spPr bwMode="auto">
          <a:xfrm>
            <a:off x="533400" y="4114800"/>
            <a:ext cx="3559839" cy="2209800"/>
          </a:xfrm>
          <a:prstGeom prst="rect">
            <a:avLst/>
          </a:prstGeom>
          <a:noFill/>
        </p:spPr>
      </p:pic>
      <p:pic>
        <p:nvPicPr>
          <p:cNvPr id="13" name="Picture 4"/>
          <p:cNvPicPr>
            <a:picLocks noChangeAspect="1" noChangeArrowheads="1"/>
          </p:cNvPicPr>
          <p:nvPr/>
        </p:nvPicPr>
        <p:blipFill>
          <a:blip r:embed="rId5" cstate="print"/>
          <a:srcRect/>
          <a:stretch>
            <a:fillRect/>
          </a:stretch>
        </p:blipFill>
        <p:spPr bwMode="auto">
          <a:xfrm>
            <a:off x="4329113" y="4079593"/>
            <a:ext cx="3976687" cy="2321207"/>
          </a:xfrm>
          <a:prstGeom prst="rect">
            <a:avLst/>
          </a:prstGeom>
          <a:noFill/>
          <a:ln w="9525">
            <a:noFill/>
            <a:miter lim="800000"/>
            <a:headEnd/>
            <a:tailEnd/>
          </a:ln>
        </p:spPr>
      </p:pic>
      <p:graphicFrame>
        <p:nvGraphicFramePr>
          <p:cNvPr id="3075" name="Object 4"/>
          <p:cNvGraphicFramePr>
            <a:graphicFrameLocks noChangeAspect="1"/>
          </p:cNvGraphicFramePr>
          <p:nvPr/>
        </p:nvGraphicFramePr>
        <p:xfrm>
          <a:off x="304800" y="3124200"/>
          <a:ext cx="4097338" cy="685800"/>
        </p:xfrm>
        <a:graphic>
          <a:graphicData uri="http://schemas.openxmlformats.org/presentationml/2006/ole">
            <p:oleObj spid="_x0000_s3075" name="Equation" r:id="rId6" imgW="3035160" imgH="50796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1752600"/>
            <a:ext cx="8305800" cy="369332"/>
          </a:xfrm>
          <a:prstGeom prst="rect">
            <a:avLst/>
          </a:prstGeom>
        </p:spPr>
        <p:txBody>
          <a:bodyPr wrap="square">
            <a:spAutoFit/>
          </a:bodyPr>
          <a:lstStyle/>
          <a:p>
            <a:pPr>
              <a:buFont typeface="Arial" pitchFamily="34" charset="0"/>
              <a:buChar char="•"/>
            </a:pPr>
            <a:r>
              <a:rPr lang="en-US" dirty="0" smtClean="0"/>
              <a:t> Some statistics can be drawn from the fitting of the sample. </a:t>
            </a:r>
          </a:p>
        </p:txBody>
      </p:sp>
      <p:pic>
        <p:nvPicPr>
          <p:cNvPr id="4105" name="Picture 9" descr="C:\Users\Sasa\Documents\Nauka\Docs\Basic parameters\IJMPD\fig3a.eps"/>
          <p:cNvPicPr>
            <a:picLocks noChangeAspect="1" noChangeArrowheads="1"/>
          </p:cNvPicPr>
          <p:nvPr/>
        </p:nvPicPr>
        <p:blipFill>
          <a:blip r:embed="rId2" cstate="print"/>
          <a:srcRect/>
          <a:stretch>
            <a:fillRect/>
          </a:stretch>
        </p:blipFill>
        <p:spPr bwMode="auto">
          <a:xfrm>
            <a:off x="40377" y="2514600"/>
            <a:ext cx="2931423" cy="1974781"/>
          </a:xfrm>
          <a:prstGeom prst="rect">
            <a:avLst/>
          </a:prstGeom>
          <a:noFill/>
        </p:spPr>
      </p:pic>
      <p:pic>
        <p:nvPicPr>
          <p:cNvPr id="4106" name="Picture 10" descr="C:\Users\Sasa\Documents\Nauka\Docs\Basic parameters\IJMPD\fig3b.eps"/>
          <p:cNvPicPr>
            <a:picLocks noChangeAspect="1" noChangeArrowheads="1"/>
          </p:cNvPicPr>
          <p:nvPr/>
        </p:nvPicPr>
        <p:blipFill>
          <a:blip r:embed="rId3" cstate="print"/>
          <a:srcRect/>
          <a:stretch>
            <a:fillRect/>
          </a:stretch>
        </p:blipFill>
        <p:spPr bwMode="auto">
          <a:xfrm>
            <a:off x="13648" y="4572000"/>
            <a:ext cx="2945089" cy="1947448"/>
          </a:xfrm>
          <a:prstGeom prst="rect">
            <a:avLst/>
          </a:prstGeom>
          <a:noFill/>
        </p:spPr>
      </p:pic>
      <p:pic>
        <p:nvPicPr>
          <p:cNvPr id="4107" name="Picture 11" descr="C:\Users\Sasa\Documents\Nauka\Docs\Basic parameters\IJMPD\fig3c.eps"/>
          <p:cNvPicPr>
            <a:picLocks noChangeAspect="1" noChangeArrowheads="1"/>
          </p:cNvPicPr>
          <p:nvPr/>
        </p:nvPicPr>
        <p:blipFill>
          <a:blip r:embed="rId4" cstate="print"/>
          <a:srcRect/>
          <a:stretch>
            <a:fillRect/>
          </a:stretch>
        </p:blipFill>
        <p:spPr bwMode="auto">
          <a:xfrm>
            <a:off x="3048000" y="2514600"/>
            <a:ext cx="2856258" cy="1961114"/>
          </a:xfrm>
          <a:prstGeom prst="rect">
            <a:avLst/>
          </a:prstGeom>
          <a:noFill/>
        </p:spPr>
      </p:pic>
      <p:pic>
        <p:nvPicPr>
          <p:cNvPr id="4108" name="Picture 12" descr="C:\Users\Sasa\Documents\Nauka\Docs\Basic parameters\IJMPD\fig3d.eps"/>
          <p:cNvPicPr>
            <a:picLocks noChangeAspect="1" noChangeArrowheads="1"/>
          </p:cNvPicPr>
          <p:nvPr/>
        </p:nvPicPr>
        <p:blipFill>
          <a:blip r:embed="rId5" cstate="print"/>
          <a:srcRect/>
          <a:stretch>
            <a:fillRect/>
          </a:stretch>
        </p:blipFill>
        <p:spPr bwMode="auto">
          <a:xfrm>
            <a:off x="6072808" y="4572000"/>
            <a:ext cx="2842592" cy="2022613"/>
          </a:xfrm>
          <a:prstGeom prst="rect">
            <a:avLst/>
          </a:prstGeom>
          <a:noFill/>
        </p:spPr>
      </p:pic>
      <p:pic>
        <p:nvPicPr>
          <p:cNvPr id="4109" name="Picture 13" descr="C:\Users\Sasa\Documents\Nauka\Docs\Basic parameters\IJMPD\fig3f.eps"/>
          <p:cNvPicPr>
            <a:picLocks noChangeAspect="1" noChangeArrowheads="1"/>
          </p:cNvPicPr>
          <p:nvPr/>
        </p:nvPicPr>
        <p:blipFill>
          <a:blip r:embed="rId6" cstate="print"/>
          <a:srcRect/>
          <a:stretch>
            <a:fillRect/>
          </a:stretch>
        </p:blipFill>
        <p:spPr bwMode="auto">
          <a:xfrm>
            <a:off x="6005512" y="2514600"/>
            <a:ext cx="2986088" cy="2015780"/>
          </a:xfrm>
          <a:prstGeom prst="rect">
            <a:avLst/>
          </a:prstGeom>
          <a:noFill/>
        </p:spPr>
      </p:pic>
      <p:sp>
        <p:nvSpPr>
          <p:cNvPr id="19" name="Title 1"/>
          <p:cNvSpPr>
            <a:spLocks noGrp="1"/>
          </p:cNvSpPr>
          <p:nvPr>
            <p:ph type="title"/>
          </p:nvPr>
        </p:nvSpPr>
        <p:spPr>
          <a:xfrm>
            <a:off x="457200" y="533400"/>
            <a:ext cx="8229600" cy="762000"/>
          </a:xfrm>
        </p:spPr>
        <p:txBody>
          <a:bodyPr>
            <a:noAutofit/>
          </a:bodyPr>
          <a:lstStyle/>
          <a:p>
            <a:pPr algn="ctr"/>
            <a:r>
              <a:rPr lang="en-US" sz="4000" dirty="0" smtClean="0"/>
              <a:t>Results and discussion</a:t>
            </a:r>
            <a:endParaRPr lang="en-US" sz="4000" dirty="0"/>
          </a:p>
        </p:txBody>
      </p:sp>
      <p:sp>
        <p:nvSpPr>
          <p:cNvPr id="9" name="Rectangle 8"/>
          <p:cNvSpPr/>
          <p:nvPr/>
        </p:nvSpPr>
        <p:spPr>
          <a:xfrm>
            <a:off x="3200400" y="4572000"/>
            <a:ext cx="2819400" cy="1200329"/>
          </a:xfrm>
          <a:prstGeom prst="rect">
            <a:avLst/>
          </a:prstGeom>
        </p:spPr>
        <p:txBody>
          <a:bodyPr wrap="square">
            <a:spAutoFit/>
          </a:bodyPr>
          <a:lstStyle/>
          <a:p>
            <a:pPr>
              <a:buFont typeface="Arial" pitchFamily="34" charset="0"/>
              <a:buChar char="•"/>
            </a:pPr>
            <a:r>
              <a:rPr lang="en-US" dirty="0" smtClean="0"/>
              <a:t> Distribution of shock wave model parameters: </a:t>
            </a:r>
            <a:r>
              <a:rPr lang="en-US" dirty="0" smtClean="0">
                <a:latin typeface="Symbol" pitchFamily="18" charset="2"/>
              </a:rPr>
              <a:t>G</a:t>
            </a:r>
            <a:r>
              <a:rPr lang="en-US" dirty="0" smtClean="0"/>
              <a:t>0, </a:t>
            </a:r>
            <a:r>
              <a:rPr lang="en-US" dirty="0" err="1" smtClean="0">
                <a:latin typeface="Symbol" pitchFamily="18" charset="2"/>
              </a:rPr>
              <a:t>G</a:t>
            </a:r>
            <a:r>
              <a:rPr lang="en-US" dirty="0" err="1" smtClean="0"/>
              <a:t>b</a:t>
            </a:r>
            <a:r>
              <a:rPr lang="en-US" dirty="0" smtClean="0"/>
              <a:t>, </a:t>
            </a:r>
            <a:r>
              <a:rPr lang="en-US" dirty="0" err="1" smtClean="0"/>
              <a:t>Rc</a:t>
            </a:r>
            <a:r>
              <a:rPr lang="en-US" dirty="0" smtClean="0"/>
              <a:t>, </a:t>
            </a:r>
            <a:r>
              <a:rPr lang="en-US" dirty="0" err="1" smtClean="0"/>
              <a:t>Mej</a:t>
            </a:r>
            <a:r>
              <a:rPr lang="en-US" dirty="0" smtClean="0"/>
              <a:t>, no, for the sample of </a:t>
            </a:r>
            <a:r>
              <a:rPr lang="en-US" dirty="0" smtClean="0">
                <a:latin typeface="+mj-lt"/>
              </a:rPr>
              <a:t>30</a:t>
            </a:r>
            <a:r>
              <a:rPr lang="en-US" dirty="0" smtClean="0"/>
              <a:t> BATSE GRBs.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762000"/>
          </a:xfrm>
        </p:spPr>
        <p:txBody>
          <a:bodyPr>
            <a:noAutofit/>
          </a:bodyPr>
          <a:lstStyle/>
          <a:p>
            <a:pPr algn="ctr"/>
            <a:r>
              <a:rPr lang="en-US" sz="4000" dirty="0" smtClean="0"/>
              <a:t>Results and discussion</a:t>
            </a:r>
            <a:endParaRPr lang="en-US" sz="4000" dirty="0"/>
          </a:p>
        </p:txBody>
      </p:sp>
      <p:sp>
        <p:nvSpPr>
          <p:cNvPr id="11" name="Rectangle 10"/>
          <p:cNvSpPr/>
          <p:nvPr/>
        </p:nvSpPr>
        <p:spPr>
          <a:xfrm>
            <a:off x="304800" y="1676400"/>
            <a:ext cx="8305800" cy="369332"/>
          </a:xfrm>
          <a:prstGeom prst="rect">
            <a:avLst/>
          </a:prstGeom>
        </p:spPr>
        <p:txBody>
          <a:bodyPr wrap="square">
            <a:spAutoFit/>
          </a:bodyPr>
          <a:lstStyle/>
          <a:p>
            <a:pPr>
              <a:buFont typeface="Arial" pitchFamily="34" charset="0"/>
              <a:buChar char="•"/>
            </a:pPr>
            <a:r>
              <a:rPr lang="en-US" dirty="0" smtClean="0"/>
              <a:t> Possible correlation of some of the parameters:</a:t>
            </a:r>
          </a:p>
        </p:txBody>
      </p:sp>
      <p:pic>
        <p:nvPicPr>
          <p:cNvPr id="5122" name="Picture 2" descr="C:\Users\Sasa\Documents\Nauka\Docs\Basic parameters\IJMPD\fig05a.eps"/>
          <p:cNvPicPr>
            <a:picLocks noChangeAspect="1" noChangeArrowheads="1"/>
          </p:cNvPicPr>
          <p:nvPr/>
        </p:nvPicPr>
        <p:blipFill>
          <a:blip r:embed="rId2" cstate="print"/>
          <a:srcRect/>
          <a:stretch>
            <a:fillRect/>
          </a:stretch>
        </p:blipFill>
        <p:spPr bwMode="auto">
          <a:xfrm>
            <a:off x="228601" y="2209801"/>
            <a:ext cx="4267199" cy="1981878"/>
          </a:xfrm>
          <a:prstGeom prst="rect">
            <a:avLst/>
          </a:prstGeom>
          <a:noFill/>
        </p:spPr>
      </p:pic>
      <p:pic>
        <p:nvPicPr>
          <p:cNvPr id="5123" name="Picture 3" descr="C:\Users\Sasa\Documents\Nauka\Docs\Basic parameters\IJMPD\fig05b.eps"/>
          <p:cNvPicPr>
            <a:picLocks noChangeAspect="1" noChangeArrowheads="1"/>
          </p:cNvPicPr>
          <p:nvPr/>
        </p:nvPicPr>
        <p:blipFill>
          <a:blip r:embed="rId3" cstate="print"/>
          <a:srcRect/>
          <a:stretch>
            <a:fillRect/>
          </a:stretch>
        </p:blipFill>
        <p:spPr bwMode="auto">
          <a:xfrm>
            <a:off x="4724400" y="2209799"/>
            <a:ext cx="4191000" cy="1922047"/>
          </a:xfrm>
          <a:prstGeom prst="rect">
            <a:avLst/>
          </a:prstGeom>
          <a:noFill/>
        </p:spPr>
      </p:pic>
      <p:pic>
        <p:nvPicPr>
          <p:cNvPr id="5124" name="Picture 4" descr="C:\Users\Sasa\Documents\Nauka\Docs\Basic parameters\IJMPD\fig08a.eps"/>
          <p:cNvPicPr>
            <a:picLocks noChangeAspect="1" noChangeArrowheads="1"/>
          </p:cNvPicPr>
          <p:nvPr/>
        </p:nvPicPr>
        <p:blipFill>
          <a:blip r:embed="rId4" cstate="print"/>
          <a:srcRect/>
          <a:stretch>
            <a:fillRect/>
          </a:stretch>
        </p:blipFill>
        <p:spPr bwMode="auto">
          <a:xfrm>
            <a:off x="0" y="4583076"/>
            <a:ext cx="4488896" cy="2038582"/>
          </a:xfrm>
          <a:prstGeom prst="rect">
            <a:avLst/>
          </a:prstGeom>
          <a:noFill/>
        </p:spPr>
      </p:pic>
      <p:pic>
        <p:nvPicPr>
          <p:cNvPr id="5125" name="Picture 5" descr="C:\Users\Sasa\Documents\Nauka\Docs\Basic parameters\IJMPD\fig08b.eps"/>
          <p:cNvPicPr>
            <a:picLocks noChangeAspect="1" noChangeArrowheads="1"/>
          </p:cNvPicPr>
          <p:nvPr/>
        </p:nvPicPr>
        <p:blipFill>
          <a:blip r:embed="rId5" cstate="print"/>
          <a:srcRect/>
          <a:stretch>
            <a:fillRect/>
          </a:stretch>
        </p:blipFill>
        <p:spPr bwMode="auto">
          <a:xfrm>
            <a:off x="4495800" y="4572000"/>
            <a:ext cx="4468812" cy="206870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762000"/>
          </a:xfrm>
        </p:spPr>
        <p:txBody>
          <a:bodyPr>
            <a:noAutofit/>
          </a:bodyPr>
          <a:lstStyle/>
          <a:p>
            <a:pPr algn="ctr"/>
            <a:r>
              <a:rPr lang="en-US" sz="4000" dirty="0" smtClean="0"/>
              <a:t>Results and discussion - conclusion</a:t>
            </a:r>
            <a:endParaRPr lang="en-US" sz="4000" dirty="0"/>
          </a:p>
        </p:txBody>
      </p:sp>
      <p:sp>
        <p:nvSpPr>
          <p:cNvPr id="11" name="Rectangle 10"/>
          <p:cNvSpPr/>
          <p:nvPr/>
        </p:nvSpPr>
        <p:spPr>
          <a:xfrm>
            <a:off x="304800" y="1676400"/>
            <a:ext cx="8305800" cy="3754874"/>
          </a:xfrm>
          <a:prstGeom prst="rect">
            <a:avLst/>
          </a:prstGeom>
        </p:spPr>
        <p:txBody>
          <a:bodyPr wrap="square">
            <a:spAutoFit/>
          </a:bodyPr>
          <a:lstStyle/>
          <a:p>
            <a:r>
              <a:rPr lang="en-US" sz="1400" b="1" dirty="0" smtClean="0"/>
              <a:t>(</a:t>
            </a:r>
            <a:r>
              <a:rPr lang="en-US" sz="1400" b="1" dirty="0" err="1" smtClean="0"/>
              <a:t>i</a:t>
            </a:r>
            <a:r>
              <a:rPr lang="en-US" sz="1400" b="1" dirty="0" smtClean="0"/>
              <a:t>)</a:t>
            </a:r>
            <a:r>
              <a:rPr lang="en-US" sz="1400" dirty="0" smtClean="0"/>
              <a:t> Relativistic shell parameters obtained from the fitting of GRB light curves are in a good agreement with expected ones and also with estimations given earlier by other authors.</a:t>
            </a:r>
          </a:p>
          <a:p>
            <a:r>
              <a:rPr lang="en-US" sz="1400" b="1" dirty="0" smtClean="0"/>
              <a:t>(ii)</a:t>
            </a:r>
            <a:r>
              <a:rPr lang="en-US" sz="1400" dirty="0" smtClean="0"/>
              <a:t> The obtained values of internal shell physical parameters for GRBs with different light curves are in the short interval, showing that the physical processes behind the GRB creation are similar, i.e. there should be the ejected mass that collides with surrounding regions — or accumulated slow moving material.</a:t>
            </a:r>
          </a:p>
          <a:p>
            <a:endParaRPr lang="en-US" sz="1400" dirty="0" smtClean="0"/>
          </a:p>
          <a:p>
            <a:r>
              <a:rPr lang="en-US" sz="1400" dirty="0" smtClean="0"/>
              <a:t>Also, we analyzed possible connections between parameters obtained from the best fitting of GRB light curves with measured ones. From this analysis, we can conclude: </a:t>
            </a:r>
          </a:p>
          <a:p>
            <a:r>
              <a:rPr lang="en-US" sz="1400" b="1" dirty="0" smtClean="0"/>
              <a:t>(</a:t>
            </a:r>
            <a:r>
              <a:rPr lang="en-US" sz="1400" b="1" dirty="0" err="1" smtClean="0"/>
              <a:t>i</a:t>
            </a:r>
            <a:r>
              <a:rPr lang="en-US" sz="1400" b="1" dirty="0" smtClean="0"/>
              <a:t>) </a:t>
            </a:r>
            <a:r>
              <a:rPr lang="en-US" sz="1400" dirty="0" smtClean="0"/>
              <a:t>There is no strong correlation between parameters obtained from the best fitting, only some indication that long GRBs have higher values of Lorentz factor, and we found a slight trend between Lorentz factor of the shell and moving barrier for short pulses.</a:t>
            </a:r>
          </a:p>
          <a:p>
            <a:r>
              <a:rPr lang="en-US" sz="1400" b="1" dirty="0" smtClean="0"/>
              <a:t>(ii)</a:t>
            </a:r>
            <a:r>
              <a:rPr lang="en-US" sz="1400" dirty="0" smtClean="0"/>
              <a:t> There is a correlation between the intensity of pulses and the energy density of the shell only for a low energy pulses [Γ0 </a:t>
            </a:r>
            <a:r>
              <a:rPr lang="en-US" sz="1400" i="1" dirty="0" err="1" smtClean="0"/>
              <a:t>Mej</a:t>
            </a:r>
            <a:r>
              <a:rPr lang="en-US" sz="1400" i="1" dirty="0" smtClean="0"/>
              <a:t> &lt; 0.2</a:t>
            </a:r>
            <a:r>
              <a:rPr lang="en-US" sz="1400" dirty="0" smtClean="0"/>
              <a:t>]</a:t>
            </a:r>
            <a:r>
              <a:rPr lang="en-US" sz="1400" i="1" dirty="0" smtClean="0"/>
              <a:t>.</a:t>
            </a:r>
          </a:p>
          <a:p>
            <a:r>
              <a:rPr lang="en-US" sz="1400" b="1" dirty="0" smtClean="0"/>
              <a:t>(iii)</a:t>
            </a:r>
            <a:r>
              <a:rPr lang="en-US" sz="1400" dirty="0" smtClean="0"/>
              <a:t> The FWHM of GRB light curve pulses is in the correlation with the width of the barrier. Using this, we give a relation between FWHM (that can be measured from observed light curves) and Δ</a:t>
            </a:r>
            <a:r>
              <a:rPr lang="en-US" sz="1400" i="1" dirty="0" smtClean="0"/>
              <a:t>R </a:t>
            </a:r>
            <a:r>
              <a:rPr lang="en-US" sz="1400" dirty="0" smtClean="0"/>
              <a:t>that is a parameter of the model.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667000"/>
            <a:ext cx="2971800" cy="1143000"/>
          </a:xfrm>
        </p:spPr>
        <p:txBody>
          <a:bodyPr>
            <a:normAutofit/>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914400"/>
          </a:xfrm>
        </p:spPr>
        <p:txBody>
          <a:bodyPr>
            <a:normAutofit fontScale="90000"/>
          </a:bodyPr>
          <a:lstStyle/>
          <a:p>
            <a:pPr algn="ctr" eaLnBrk="1" hangingPunct="1">
              <a:defRPr/>
            </a:pPr>
            <a:r>
              <a:rPr lang="en-US" sz="4000" dirty="0" smtClean="0"/>
              <a:t>What do gamma ray bursts actually look like?</a:t>
            </a:r>
          </a:p>
        </p:txBody>
      </p:sp>
      <p:pic>
        <p:nvPicPr>
          <p:cNvPr id="11267" name="Picture 5"/>
          <p:cNvPicPr>
            <a:picLocks noChangeAspect="1" noChangeArrowheads="1"/>
          </p:cNvPicPr>
          <p:nvPr/>
        </p:nvPicPr>
        <p:blipFill>
          <a:blip r:embed="rId2" cstate="print"/>
          <a:srcRect/>
          <a:stretch>
            <a:fillRect/>
          </a:stretch>
        </p:blipFill>
        <p:spPr bwMode="auto">
          <a:xfrm>
            <a:off x="0" y="0"/>
            <a:ext cx="9144000" cy="7064543"/>
          </a:xfrm>
          <a:prstGeom prst="rect">
            <a:avLst/>
          </a:prstGeom>
          <a:noFill/>
          <a:ln w="9525">
            <a:noFill/>
            <a:miter lim="800000"/>
            <a:headEnd/>
            <a:tailEnd/>
          </a:ln>
        </p:spPr>
      </p:pic>
      <p:sp>
        <p:nvSpPr>
          <p:cNvPr id="4" name="Rectangle 3"/>
          <p:cNvSpPr/>
          <p:nvPr/>
        </p:nvSpPr>
        <p:spPr>
          <a:xfrm>
            <a:off x="0" y="59436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GRB011121</a:t>
            </a:r>
            <a:endParaRPr lang="en-US" dirty="0">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533400"/>
            <a:ext cx="2743200" cy="4038600"/>
          </a:xfrm>
        </p:spPr>
        <p:txBody>
          <a:bodyPr lIns="182880">
            <a:normAutofit fontScale="90000"/>
          </a:bodyPr>
          <a:lstStyle/>
          <a:p>
            <a:pPr eaLnBrk="1" hangingPunct="1">
              <a:defRPr/>
            </a:pPr>
            <a:r>
              <a:rPr lang="en-US" sz="4800" dirty="0" smtClean="0"/>
              <a:t>What do gamma ray bursts actually look like?</a:t>
            </a:r>
            <a:br>
              <a:rPr lang="en-US" sz="4800" dirty="0" smtClean="0"/>
            </a:br>
            <a:endParaRPr lang="en-US" sz="2800" dirty="0" smtClean="0">
              <a:solidFill>
                <a:schemeClr val="bg1"/>
              </a:solidFill>
            </a:endParaRPr>
          </a:p>
        </p:txBody>
      </p:sp>
      <p:pic>
        <p:nvPicPr>
          <p:cNvPr id="12291" name="Picture 4"/>
          <p:cNvPicPr>
            <a:picLocks noChangeAspect="1" noChangeArrowheads="1"/>
          </p:cNvPicPr>
          <p:nvPr/>
        </p:nvPicPr>
        <p:blipFill>
          <a:blip r:embed="rId2" cstate="print"/>
          <a:srcRect/>
          <a:stretch>
            <a:fillRect/>
          </a:stretch>
        </p:blipFill>
        <p:spPr bwMode="auto">
          <a:xfrm>
            <a:off x="2743200" y="228600"/>
            <a:ext cx="6400800" cy="6400800"/>
          </a:xfrm>
          <a:prstGeom prst="rect">
            <a:avLst/>
          </a:prstGeom>
          <a:noFill/>
          <a:ln w="9525">
            <a:noFill/>
            <a:miter lim="800000"/>
            <a:headEnd/>
            <a:tailEnd/>
          </a:ln>
        </p:spPr>
      </p:pic>
      <p:sp>
        <p:nvSpPr>
          <p:cNvPr id="37894" name="Rectangle 6"/>
          <p:cNvSpPr>
            <a:spLocks noChangeArrowheads="1"/>
          </p:cNvSpPr>
          <p:nvPr/>
        </p:nvSpPr>
        <p:spPr bwMode="auto">
          <a:xfrm>
            <a:off x="0" y="6248400"/>
            <a:ext cx="2667000" cy="533400"/>
          </a:xfrm>
          <a:prstGeom prst="rect">
            <a:avLst/>
          </a:prstGeom>
          <a:noFill/>
          <a:ln w="9525">
            <a:noFill/>
            <a:miter lim="800000"/>
            <a:headEnd/>
            <a:tailEnd/>
          </a:ln>
          <a:effectLst/>
        </p:spPr>
        <p:txBody>
          <a:bodyPr anchor="ctr"/>
          <a:lstStyle/>
          <a:p>
            <a:pPr algn="ctr">
              <a:defRPr/>
            </a:pPr>
            <a:r>
              <a:rPr lang="en-US" sz="1600">
                <a:solidFill>
                  <a:schemeClr val="bg1"/>
                </a:solidFill>
                <a:latin typeface="Arial" charset="0"/>
              </a:rPr>
              <a:t>J.T. Bonnell (NASA/GSFC)</a:t>
            </a:r>
            <a:endParaRPr lang="en-US" sz="1600">
              <a:solidFill>
                <a:schemeClr val="bg1"/>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EB6CA20-E304-4A8B-8AEF-AE94AD6A5783}" type="slidenum">
              <a:rPr lang="en-US"/>
              <a:pPr>
                <a:defRPr/>
              </a:pPr>
              <a:t>5</a:t>
            </a:fld>
            <a:endParaRPr lang="en-US"/>
          </a:p>
        </p:txBody>
      </p:sp>
      <p:sp>
        <p:nvSpPr>
          <p:cNvPr id="55298" name="Rectangle 2"/>
          <p:cNvSpPr>
            <a:spLocks noGrp="1" noChangeArrowheads="1"/>
          </p:cNvSpPr>
          <p:nvPr>
            <p:ph type="title"/>
          </p:nvPr>
        </p:nvSpPr>
        <p:spPr>
          <a:xfrm>
            <a:off x="457200" y="152400"/>
            <a:ext cx="8229600" cy="1143000"/>
          </a:xfrm>
        </p:spPr>
        <p:txBody>
          <a:bodyPr/>
          <a:lstStyle/>
          <a:p>
            <a:pPr eaLnBrk="1" hangingPunct="1">
              <a:defRPr/>
            </a:pPr>
            <a:r>
              <a:rPr lang="fr-FR" sz="4000" dirty="0" err="1" smtClean="0"/>
              <a:t>GRBs</a:t>
            </a:r>
            <a:r>
              <a:rPr lang="fr-FR" sz="4000" dirty="0" smtClean="0"/>
              <a:t> - </a:t>
            </a:r>
            <a:r>
              <a:rPr lang="fr-FR" sz="4000" dirty="0" err="1" smtClean="0"/>
              <a:t>Discovery</a:t>
            </a:r>
            <a:r>
              <a:rPr lang="fr-FR" sz="4000" dirty="0" smtClean="0"/>
              <a:t> (1967-1973)</a:t>
            </a:r>
            <a:endParaRPr lang="fr-FR" dirty="0" smtClean="0"/>
          </a:p>
        </p:txBody>
      </p:sp>
      <p:sp>
        <p:nvSpPr>
          <p:cNvPr id="6149" name="Rectangle 3"/>
          <p:cNvSpPr>
            <a:spLocks noGrp="1" noChangeArrowheads="1"/>
          </p:cNvSpPr>
          <p:nvPr>
            <p:ph type="body" idx="1"/>
          </p:nvPr>
        </p:nvSpPr>
        <p:spPr>
          <a:xfrm>
            <a:off x="685800" y="1676400"/>
            <a:ext cx="8458200" cy="5334000"/>
          </a:xfrm>
        </p:spPr>
        <p:txBody>
          <a:bodyPr/>
          <a:lstStyle/>
          <a:p>
            <a:pPr eaLnBrk="1" hangingPunct="1">
              <a:lnSpc>
                <a:spcPct val="90000"/>
              </a:lnSpc>
            </a:pPr>
            <a:r>
              <a:rPr lang="fr-FR" smtClean="0"/>
              <a:t>US Vela Nuclear test detection satellites</a:t>
            </a:r>
          </a:p>
          <a:p>
            <a:pPr eaLnBrk="1" hangingPunct="1">
              <a:lnSpc>
                <a:spcPct val="90000"/>
              </a:lnSpc>
            </a:pPr>
            <a:endParaRPr lang="fr-FR" smtClean="0"/>
          </a:p>
          <a:p>
            <a:pPr eaLnBrk="1" hangingPunct="1">
              <a:lnSpc>
                <a:spcPct val="90000"/>
              </a:lnSpc>
            </a:pPr>
            <a:endParaRPr lang="fr-FR" smtClean="0"/>
          </a:p>
          <a:p>
            <a:pPr eaLnBrk="1" hangingPunct="1">
              <a:lnSpc>
                <a:spcPct val="90000"/>
              </a:lnSpc>
            </a:pPr>
            <a:endParaRPr lang="fr-FR" smtClean="0"/>
          </a:p>
          <a:p>
            <a:pPr eaLnBrk="1" hangingPunct="1">
              <a:lnSpc>
                <a:spcPct val="90000"/>
              </a:lnSpc>
            </a:pPr>
            <a:endParaRPr lang="fr-FR" smtClean="0"/>
          </a:p>
          <a:p>
            <a:pPr eaLnBrk="1" hangingPunct="1">
              <a:lnSpc>
                <a:spcPct val="90000"/>
              </a:lnSpc>
            </a:pPr>
            <a:endParaRPr lang="fr-FR" smtClean="0"/>
          </a:p>
          <a:p>
            <a:pPr eaLnBrk="1" hangingPunct="1">
              <a:lnSpc>
                <a:spcPct val="90000"/>
              </a:lnSpc>
            </a:pPr>
            <a:endParaRPr lang="fr-FR" smtClean="0"/>
          </a:p>
          <a:p>
            <a:pPr eaLnBrk="1" hangingPunct="1">
              <a:lnSpc>
                <a:spcPct val="90000"/>
              </a:lnSpc>
            </a:pPr>
            <a:endParaRPr lang="fr-FR" smtClean="0"/>
          </a:p>
          <a:p>
            <a:pPr eaLnBrk="1" hangingPunct="1">
              <a:lnSpc>
                <a:spcPct val="90000"/>
              </a:lnSpc>
            </a:pPr>
            <a:endParaRPr lang="fr-FR" sz="2400" b="1" i="1" smtClean="0">
              <a:solidFill>
                <a:srgbClr val="99FF33"/>
              </a:solidFill>
            </a:endParaRPr>
          </a:p>
          <a:p>
            <a:pPr eaLnBrk="1" hangingPunct="1">
              <a:lnSpc>
                <a:spcPct val="90000"/>
              </a:lnSpc>
            </a:pPr>
            <a:endParaRPr lang="fr-FR" sz="2400" b="1" i="1" smtClean="0">
              <a:solidFill>
                <a:srgbClr val="99FF33"/>
              </a:solidFill>
            </a:endParaRPr>
          </a:p>
        </p:txBody>
      </p:sp>
      <p:pic>
        <p:nvPicPr>
          <p:cNvPr id="6150" name="Picture 4" descr="firstgrb_vela4"/>
          <p:cNvPicPr>
            <a:picLocks noChangeAspect="1" noChangeArrowheads="1"/>
          </p:cNvPicPr>
          <p:nvPr/>
        </p:nvPicPr>
        <p:blipFill>
          <a:blip r:embed="rId3" cstate="print"/>
          <a:srcRect/>
          <a:stretch>
            <a:fillRect/>
          </a:stretch>
        </p:blipFill>
        <p:spPr bwMode="auto">
          <a:xfrm>
            <a:off x="1838329" y="2490789"/>
            <a:ext cx="5934075" cy="385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82188B4-40DC-4741-978A-77DBA9841A54}" type="slidenum">
              <a:rPr lang="en-US"/>
              <a:pPr>
                <a:defRPr/>
              </a:pPr>
              <a:t>6</a:t>
            </a:fld>
            <a:endParaRPr lang="en-US"/>
          </a:p>
        </p:txBody>
      </p:sp>
      <p:sp>
        <p:nvSpPr>
          <p:cNvPr id="93186" name="Rectangle 2"/>
          <p:cNvSpPr>
            <a:spLocks noGrp="1" noChangeArrowheads="1"/>
          </p:cNvSpPr>
          <p:nvPr>
            <p:ph type="title"/>
          </p:nvPr>
        </p:nvSpPr>
        <p:spPr>
          <a:xfrm>
            <a:off x="457200" y="228600"/>
            <a:ext cx="8229600" cy="1143000"/>
          </a:xfrm>
        </p:spPr>
        <p:txBody>
          <a:bodyPr/>
          <a:lstStyle/>
          <a:p>
            <a:pPr eaLnBrk="1" hangingPunct="1">
              <a:defRPr/>
            </a:pPr>
            <a:r>
              <a:rPr lang="fr-FR" dirty="0" smtClean="0"/>
              <a:t>GRB, tell me </a:t>
            </a:r>
            <a:r>
              <a:rPr lang="fr-FR" dirty="0" err="1" smtClean="0"/>
              <a:t>who</a:t>
            </a:r>
            <a:r>
              <a:rPr lang="fr-FR" dirty="0" smtClean="0"/>
              <a:t> </a:t>
            </a:r>
            <a:r>
              <a:rPr lang="fr-FR" dirty="0" err="1" smtClean="0"/>
              <a:t>you</a:t>
            </a:r>
            <a:r>
              <a:rPr lang="fr-FR" dirty="0" smtClean="0"/>
              <a:t> are…</a:t>
            </a:r>
          </a:p>
        </p:txBody>
      </p:sp>
      <p:sp>
        <p:nvSpPr>
          <p:cNvPr id="7173" name="Rectangle 3"/>
          <p:cNvSpPr>
            <a:spLocks noGrp="1" noChangeArrowheads="1"/>
          </p:cNvSpPr>
          <p:nvPr>
            <p:ph type="body" idx="1"/>
          </p:nvPr>
        </p:nvSpPr>
        <p:spPr>
          <a:xfrm>
            <a:off x="762000" y="1524000"/>
            <a:ext cx="7924800" cy="4953000"/>
          </a:xfrm>
        </p:spPr>
        <p:txBody>
          <a:bodyPr>
            <a:normAutofit/>
          </a:bodyPr>
          <a:lstStyle/>
          <a:p>
            <a:pPr eaLnBrk="1" hangingPunct="1"/>
            <a:r>
              <a:rPr lang="fr-FR" sz="2400" b="1" i="1" dirty="0" err="1" smtClean="0">
                <a:solidFill>
                  <a:srgbClr val="FF0000"/>
                </a:solidFill>
              </a:rPr>
              <a:t>GRBs</a:t>
            </a:r>
            <a:r>
              <a:rPr lang="fr-FR" sz="2400" b="1" i="1" dirty="0" smtClean="0">
                <a:solidFill>
                  <a:srgbClr val="FF0000"/>
                </a:solidFill>
              </a:rPr>
              <a:t> </a:t>
            </a:r>
            <a:r>
              <a:rPr lang="fr-FR" sz="2400" b="1" i="1" dirty="0" err="1" smtClean="0">
                <a:solidFill>
                  <a:srgbClr val="FF0000"/>
                </a:solidFill>
              </a:rPr>
              <a:t>remained</a:t>
            </a:r>
            <a:r>
              <a:rPr lang="fr-FR" sz="2400" b="1" i="1" dirty="0" smtClean="0">
                <a:solidFill>
                  <a:srgbClr val="FF0000"/>
                </a:solidFill>
              </a:rPr>
              <a:t> a </a:t>
            </a:r>
            <a:r>
              <a:rPr lang="fr-FR" sz="2400" b="1" i="1" dirty="0" err="1" smtClean="0">
                <a:solidFill>
                  <a:srgbClr val="FF0000"/>
                </a:solidFill>
              </a:rPr>
              <a:t>complete</a:t>
            </a:r>
            <a:r>
              <a:rPr lang="fr-FR" sz="2400" b="1" i="1" dirty="0" smtClean="0">
                <a:solidFill>
                  <a:srgbClr val="FF0000"/>
                </a:solidFill>
              </a:rPr>
              <a:t> </a:t>
            </a:r>
            <a:r>
              <a:rPr lang="fr-FR" sz="2400" b="1" i="1" dirty="0" err="1" smtClean="0">
                <a:solidFill>
                  <a:srgbClr val="FF0000"/>
                </a:solidFill>
              </a:rPr>
              <a:t>mystery</a:t>
            </a:r>
            <a:r>
              <a:rPr lang="fr-FR" sz="2400" b="1" i="1" dirty="0" smtClean="0">
                <a:solidFill>
                  <a:srgbClr val="FF0000"/>
                </a:solidFill>
              </a:rPr>
              <a:t> for </a:t>
            </a:r>
            <a:r>
              <a:rPr lang="fr-FR" sz="2400" b="1" i="1" dirty="0" err="1" smtClean="0">
                <a:solidFill>
                  <a:srgbClr val="FF0000"/>
                </a:solidFill>
              </a:rPr>
              <a:t>almost</a:t>
            </a:r>
            <a:r>
              <a:rPr lang="fr-FR" sz="2400" b="1" i="1" dirty="0" smtClean="0">
                <a:solidFill>
                  <a:srgbClr val="FF0000"/>
                </a:solidFill>
              </a:rPr>
              <a:t> 30 </a:t>
            </a:r>
            <a:r>
              <a:rPr lang="fr-FR" sz="2400" b="1" i="1" dirty="0" err="1" smtClean="0">
                <a:solidFill>
                  <a:srgbClr val="FF0000"/>
                </a:solidFill>
              </a:rPr>
              <a:t>years</a:t>
            </a:r>
            <a:r>
              <a:rPr lang="fr-FR" sz="2400" b="1" i="1" dirty="0" smtClean="0">
                <a:solidFill>
                  <a:srgbClr val="FF0000"/>
                </a:solidFill>
              </a:rPr>
              <a:t> !</a:t>
            </a:r>
            <a:r>
              <a:rPr lang="fr-FR" sz="2800" dirty="0" smtClean="0">
                <a:solidFill>
                  <a:srgbClr val="FF0000"/>
                </a:solidFill>
              </a:rPr>
              <a:t> </a:t>
            </a:r>
          </a:p>
          <a:p>
            <a:pPr eaLnBrk="1" hangingPunct="1"/>
            <a:r>
              <a:rPr lang="fr-FR" sz="2800" dirty="0" smtClean="0"/>
              <a:t>More </a:t>
            </a:r>
            <a:r>
              <a:rPr lang="fr-FR" sz="2800" dirty="0" err="1" smtClean="0"/>
              <a:t>than</a:t>
            </a:r>
            <a:r>
              <a:rPr lang="fr-FR" sz="2800" dirty="0" smtClean="0"/>
              <a:t> 150 </a:t>
            </a:r>
            <a:r>
              <a:rPr lang="fr-FR" sz="2800" dirty="0" err="1" smtClean="0"/>
              <a:t>different</a:t>
            </a:r>
            <a:r>
              <a:rPr lang="fr-FR" sz="2800" dirty="0" smtClean="0"/>
              <a:t> </a:t>
            </a:r>
            <a:r>
              <a:rPr lang="fr-FR" sz="2800" dirty="0" err="1" smtClean="0"/>
              <a:t>theories</a:t>
            </a:r>
            <a:r>
              <a:rPr lang="fr-FR" sz="2800" dirty="0" smtClean="0"/>
              <a:t>:</a:t>
            </a:r>
          </a:p>
          <a:p>
            <a:pPr lvl="1" eaLnBrk="1" hangingPunct="1"/>
            <a:r>
              <a:rPr lang="fr-FR" sz="2400" dirty="0" err="1" smtClean="0"/>
              <a:t>Magnetic</a:t>
            </a:r>
            <a:r>
              <a:rPr lang="fr-FR" sz="2400" dirty="0" smtClean="0"/>
              <a:t> </a:t>
            </a:r>
            <a:r>
              <a:rPr lang="fr-FR" sz="2400" dirty="0" err="1" smtClean="0"/>
              <a:t>flares</a:t>
            </a:r>
            <a:endParaRPr lang="fr-FR" sz="2400" dirty="0" smtClean="0"/>
          </a:p>
          <a:p>
            <a:pPr lvl="1" eaLnBrk="1" hangingPunct="1"/>
            <a:r>
              <a:rPr lang="fr-FR" sz="2400" dirty="0" smtClean="0"/>
              <a:t>Black </a:t>
            </a:r>
            <a:r>
              <a:rPr lang="fr-FR" sz="2400" dirty="0" err="1" smtClean="0"/>
              <a:t>Hole</a:t>
            </a:r>
            <a:r>
              <a:rPr lang="fr-FR" sz="2400" dirty="0" smtClean="0"/>
              <a:t> </a:t>
            </a:r>
            <a:r>
              <a:rPr lang="fr-FR" sz="2400" dirty="0" err="1" smtClean="0"/>
              <a:t>evaporation</a:t>
            </a:r>
            <a:endParaRPr lang="fr-FR" sz="2400" dirty="0" smtClean="0"/>
          </a:p>
          <a:p>
            <a:pPr lvl="1" eaLnBrk="1" hangingPunct="1"/>
            <a:r>
              <a:rPr lang="fr-FR" sz="2400" dirty="0" smtClean="0"/>
              <a:t>Anti-</a:t>
            </a:r>
            <a:r>
              <a:rPr lang="fr-FR" sz="2400" dirty="0" err="1" smtClean="0"/>
              <a:t>matter</a:t>
            </a:r>
            <a:r>
              <a:rPr lang="fr-FR" sz="2400" dirty="0" smtClean="0"/>
              <a:t> </a:t>
            </a:r>
            <a:r>
              <a:rPr lang="fr-FR" sz="2400" dirty="0" err="1" smtClean="0"/>
              <a:t>accretion</a:t>
            </a:r>
            <a:endParaRPr lang="fr-FR" sz="2400" dirty="0" smtClean="0"/>
          </a:p>
          <a:p>
            <a:pPr lvl="1" eaLnBrk="1" hangingPunct="1"/>
            <a:r>
              <a:rPr lang="fr-FR" sz="2400" dirty="0" err="1" smtClean="0"/>
              <a:t>Deflected</a:t>
            </a:r>
            <a:r>
              <a:rPr lang="fr-FR" sz="2400" dirty="0" smtClean="0"/>
              <a:t> AGN jet</a:t>
            </a:r>
          </a:p>
          <a:p>
            <a:pPr lvl="1" eaLnBrk="1" hangingPunct="1"/>
            <a:r>
              <a:rPr lang="fr-FR" sz="2400" dirty="0" err="1" smtClean="0"/>
              <a:t>Magnetars</a:t>
            </a:r>
            <a:r>
              <a:rPr lang="fr-FR" sz="2400" dirty="0" smtClean="0"/>
              <a:t>, Soft Gamma-Ray </a:t>
            </a:r>
            <a:r>
              <a:rPr lang="fr-FR" sz="2400" dirty="0" err="1" smtClean="0"/>
              <a:t>Repeaters</a:t>
            </a:r>
            <a:r>
              <a:rPr lang="fr-FR" sz="2400" dirty="0" smtClean="0"/>
              <a:t> (</a:t>
            </a:r>
            <a:r>
              <a:rPr lang="fr-FR" sz="2400" dirty="0" err="1" smtClean="0"/>
              <a:t>SGRs</a:t>
            </a:r>
            <a:r>
              <a:rPr lang="fr-FR" sz="2400" dirty="0" smtClean="0"/>
              <a:t>)</a:t>
            </a:r>
          </a:p>
          <a:p>
            <a:pPr lvl="1" eaLnBrk="1" hangingPunct="1"/>
            <a:r>
              <a:rPr lang="fr-FR" sz="2400" dirty="0" smtClean="0"/>
              <a:t>Mini BH </a:t>
            </a:r>
            <a:r>
              <a:rPr lang="fr-FR" sz="2400" dirty="0" err="1" smtClean="0"/>
              <a:t>devouring</a:t>
            </a:r>
            <a:r>
              <a:rPr lang="fr-FR" sz="2400" dirty="0" smtClean="0"/>
              <a:t> NS</a:t>
            </a:r>
          </a:p>
          <a:p>
            <a:pPr lvl="1"/>
            <a:r>
              <a:rPr lang="fr-FR" dirty="0" smtClean="0"/>
              <a:t> messages </a:t>
            </a:r>
            <a:r>
              <a:rPr lang="fr-FR" dirty="0" err="1" smtClean="0"/>
              <a:t>from</a:t>
            </a:r>
            <a:r>
              <a:rPr lang="fr-FR" dirty="0" smtClean="0"/>
              <a:t> the </a:t>
            </a:r>
            <a:r>
              <a:rPr lang="fr-FR" dirty="0" err="1" smtClean="0"/>
              <a:t>Aliens</a:t>
            </a:r>
            <a:endParaRPr lang="fr-FR" sz="2400" dirty="0" smtClean="0"/>
          </a:p>
          <a:p>
            <a:pPr lvl="1" eaLnBrk="1" hangingPunct="1"/>
            <a:r>
              <a:rPr lang="fr-FR" sz="24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153400" cy="762000"/>
          </a:xfrm>
        </p:spPr>
        <p:txBody>
          <a:bodyPr>
            <a:normAutofit/>
          </a:bodyPr>
          <a:lstStyle/>
          <a:p>
            <a:pPr eaLnBrk="1" hangingPunct="1">
              <a:defRPr/>
            </a:pPr>
            <a:r>
              <a:rPr lang="en-US" sz="4000" smtClean="0"/>
              <a:t>Are they in the Milky Way galaxy?</a:t>
            </a:r>
          </a:p>
        </p:txBody>
      </p:sp>
      <p:sp>
        <p:nvSpPr>
          <p:cNvPr id="33796" name="Rectangle 4"/>
          <p:cNvSpPr>
            <a:spLocks noChangeArrowheads="1"/>
          </p:cNvSpPr>
          <p:nvPr/>
        </p:nvSpPr>
        <p:spPr bwMode="auto">
          <a:xfrm>
            <a:off x="5715000" y="1219200"/>
            <a:ext cx="3429000" cy="5105400"/>
          </a:xfrm>
          <a:prstGeom prst="rect">
            <a:avLst/>
          </a:prstGeom>
          <a:noFill/>
          <a:ln w="9525">
            <a:noFill/>
            <a:miter lim="800000"/>
            <a:headEnd/>
            <a:tailEnd/>
          </a:ln>
          <a:effectLst/>
        </p:spPr>
        <p:txBody>
          <a:bodyPr anchor="ctr"/>
          <a:lstStyle/>
          <a:p>
            <a:pPr algn="ctr">
              <a:defRPr/>
            </a:pPr>
            <a:r>
              <a:rPr lang="en-US" sz="2800" dirty="0">
                <a:latin typeface="Arial" charset="0"/>
              </a:rPr>
              <a:t>If gamma ray bursts are in the Milky Way, what would the map look like if we put a dot everywhere a gamma ray burst has been observed?</a:t>
            </a:r>
          </a:p>
        </p:txBody>
      </p:sp>
      <p:grpSp>
        <p:nvGrpSpPr>
          <p:cNvPr id="2" name="Group 5"/>
          <p:cNvGrpSpPr>
            <a:grpSpLocks noChangeAspect="1"/>
          </p:cNvGrpSpPr>
          <p:nvPr/>
        </p:nvGrpSpPr>
        <p:grpSpPr bwMode="auto">
          <a:xfrm>
            <a:off x="152400" y="2667000"/>
            <a:ext cx="5749925" cy="2835275"/>
            <a:chOff x="384" y="2688"/>
            <a:chExt cx="3312" cy="1632"/>
          </a:xfrm>
        </p:grpSpPr>
        <p:pic>
          <p:nvPicPr>
            <p:cNvPr id="6152" name="Picture 6"/>
            <p:cNvPicPr>
              <a:picLocks noChangeAspect="1" noChangeArrowheads="1"/>
            </p:cNvPicPr>
            <p:nvPr/>
          </p:nvPicPr>
          <p:blipFill>
            <a:blip r:embed="rId2" cstate="print"/>
            <a:srcRect/>
            <a:stretch>
              <a:fillRect/>
            </a:stretch>
          </p:blipFill>
          <p:spPr bwMode="auto">
            <a:xfrm>
              <a:off x="384" y="2688"/>
              <a:ext cx="3264" cy="1632"/>
            </a:xfrm>
            <a:prstGeom prst="rect">
              <a:avLst/>
            </a:prstGeom>
            <a:noFill/>
            <a:ln w="9525">
              <a:noFill/>
              <a:miter lim="800000"/>
              <a:headEnd/>
              <a:tailEnd/>
            </a:ln>
          </p:spPr>
        </p:pic>
        <p:sp>
          <p:nvSpPr>
            <p:cNvPr id="6153" name="Text Box 7"/>
            <p:cNvSpPr txBox="1">
              <a:spLocks noChangeAspect="1" noChangeArrowheads="1"/>
            </p:cNvSpPr>
            <p:nvPr/>
          </p:nvSpPr>
          <p:spPr bwMode="auto">
            <a:xfrm>
              <a:off x="3168" y="4147"/>
              <a:ext cx="528" cy="159"/>
            </a:xfrm>
            <a:prstGeom prst="rect">
              <a:avLst/>
            </a:prstGeom>
            <a:noFill/>
            <a:ln w="9525">
              <a:noFill/>
              <a:miter lim="800000"/>
              <a:headEnd/>
              <a:tailEnd/>
            </a:ln>
          </p:spPr>
          <p:txBody>
            <a:bodyPr>
              <a:spAutoFit/>
            </a:bodyPr>
            <a:lstStyle/>
            <a:p>
              <a:pPr algn="ctr">
                <a:spcBef>
                  <a:spcPct val="50000"/>
                </a:spcBef>
              </a:pPr>
              <a:r>
                <a:rPr lang="en-US" sz="1200">
                  <a:latin typeface="Tahoma" pitchFamily="34" charset="0"/>
                </a:rPr>
                <a:t>COBE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762000"/>
          </a:xfrm>
        </p:spPr>
        <p:txBody>
          <a:bodyPr>
            <a:normAutofit fontScale="90000"/>
          </a:bodyPr>
          <a:lstStyle/>
          <a:p>
            <a:pPr eaLnBrk="1" hangingPunct="1">
              <a:defRPr/>
            </a:pPr>
            <a:r>
              <a:rPr lang="en-US" smtClean="0"/>
              <a:t>Gamma ray burst locations</a:t>
            </a:r>
          </a:p>
        </p:txBody>
      </p:sp>
      <p:sp>
        <p:nvSpPr>
          <p:cNvPr id="34819" name="Rectangle 3"/>
          <p:cNvSpPr>
            <a:spLocks noChangeArrowheads="1"/>
          </p:cNvSpPr>
          <p:nvPr/>
        </p:nvSpPr>
        <p:spPr bwMode="auto">
          <a:xfrm>
            <a:off x="5715000" y="1219200"/>
            <a:ext cx="3429000" cy="5105400"/>
          </a:xfrm>
          <a:prstGeom prst="rect">
            <a:avLst/>
          </a:prstGeom>
          <a:noFill/>
          <a:ln w="9525">
            <a:noFill/>
            <a:miter lim="800000"/>
            <a:headEnd/>
            <a:tailEnd/>
          </a:ln>
          <a:effectLst/>
        </p:spPr>
        <p:txBody>
          <a:bodyPr anchor="ctr"/>
          <a:lstStyle/>
          <a:p>
            <a:pPr algn="ctr">
              <a:defRPr/>
            </a:pPr>
            <a:r>
              <a:rPr lang="en-US" sz="2800" dirty="0">
                <a:latin typeface="Arial" charset="0"/>
              </a:rPr>
              <a:t>Gamma ray bursts observed by the BATSE instrument on the Compton Gamma Ray Observatory</a:t>
            </a:r>
            <a:br>
              <a:rPr lang="en-US" sz="2800" dirty="0">
                <a:latin typeface="Arial" charset="0"/>
              </a:rPr>
            </a:br>
            <a:r>
              <a:rPr lang="en-US" sz="2200" dirty="0">
                <a:latin typeface="Arial" charset="0"/>
              </a:rPr>
              <a:t/>
            </a:r>
            <a:br>
              <a:rPr lang="en-US" sz="2200" dirty="0">
                <a:latin typeface="Arial" charset="0"/>
              </a:rPr>
            </a:br>
            <a:r>
              <a:rPr lang="en-US" sz="2200" dirty="0">
                <a:latin typeface="Arial" charset="0"/>
              </a:rPr>
              <a:t>(about one gamma ray burst per day was observed)</a:t>
            </a:r>
          </a:p>
        </p:txBody>
      </p:sp>
      <p:grpSp>
        <p:nvGrpSpPr>
          <p:cNvPr id="2" name="Group 4"/>
          <p:cNvGrpSpPr>
            <a:grpSpLocks noChangeAspect="1"/>
          </p:cNvGrpSpPr>
          <p:nvPr/>
        </p:nvGrpSpPr>
        <p:grpSpPr bwMode="auto">
          <a:xfrm>
            <a:off x="609600" y="1523996"/>
            <a:ext cx="4724400" cy="2360294"/>
            <a:chOff x="384" y="2688"/>
            <a:chExt cx="3312" cy="1653"/>
          </a:xfrm>
        </p:grpSpPr>
        <p:pic>
          <p:nvPicPr>
            <p:cNvPr id="7175" name="Picture 5"/>
            <p:cNvPicPr>
              <a:picLocks noChangeAspect="1" noChangeArrowheads="1"/>
            </p:cNvPicPr>
            <p:nvPr/>
          </p:nvPicPr>
          <p:blipFill>
            <a:blip r:embed="rId2" cstate="print"/>
            <a:srcRect/>
            <a:stretch>
              <a:fillRect/>
            </a:stretch>
          </p:blipFill>
          <p:spPr bwMode="auto">
            <a:xfrm>
              <a:off x="384" y="2688"/>
              <a:ext cx="3264" cy="1632"/>
            </a:xfrm>
            <a:prstGeom prst="rect">
              <a:avLst/>
            </a:prstGeom>
            <a:noFill/>
            <a:ln w="9525">
              <a:noFill/>
              <a:miter lim="800000"/>
              <a:headEnd/>
              <a:tailEnd/>
            </a:ln>
          </p:spPr>
        </p:pic>
        <p:sp>
          <p:nvSpPr>
            <p:cNvPr id="7176" name="Text Box 6"/>
            <p:cNvSpPr txBox="1">
              <a:spLocks noChangeAspect="1" noChangeArrowheads="1"/>
            </p:cNvSpPr>
            <p:nvPr/>
          </p:nvSpPr>
          <p:spPr bwMode="auto">
            <a:xfrm>
              <a:off x="3168" y="4147"/>
              <a:ext cx="528" cy="194"/>
            </a:xfrm>
            <a:prstGeom prst="rect">
              <a:avLst/>
            </a:prstGeom>
            <a:noFill/>
            <a:ln w="9525">
              <a:noFill/>
              <a:miter lim="800000"/>
              <a:headEnd/>
              <a:tailEnd/>
            </a:ln>
          </p:spPr>
          <p:txBody>
            <a:bodyPr>
              <a:spAutoFit/>
            </a:bodyPr>
            <a:lstStyle/>
            <a:p>
              <a:pPr algn="ctr">
                <a:spcBef>
                  <a:spcPct val="50000"/>
                </a:spcBef>
              </a:pPr>
              <a:r>
                <a:rPr lang="en-US" sz="1200">
                  <a:latin typeface="Tahoma" pitchFamily="34" charset="0"/>
                </a:rPr>
                <a:t>COBE</a:t>
              </a:r>
            </a:p>
          </p:txBody>
        </p:sp>
      </p:grpSp>
      <p:pic>
        <p:nvPicPr>
          <p:cNvPr id="7173" name="Picture 10" descr="2704_grbs_fluence"/>
          <p:cNvPicPr>
            <a:picLocks noChangeAspect="1" noChangeArrowheads="1"/>
          </p:cNvPicPr>
          <p:nvPr/>
        </p:nvPicPr>
        <p:blipFill>
          <a:blip r:embed="rId3" cstate="print"/>
          <a:srcRect t="10934" b="18745"/>
          <a:stretch>
            <a:fillRect/>
          </a:stretch>
        </p:blipFill>
        <p:spPr bwMode="auto">
          <a:xfrm>
            <a:off x="76204" y="3857629"/>
            <a:ext cx="5667375" cy="2924174"/>
          </a:xfrm>
          <a:prstGeom prst="rect">
            <a:avLst/>
          </a:prstGeom>
          <a:noFill/>
          <a:ln w="9525">
            <a:noFill/>
            <a:miter lim="800000"/>
            <a:headEnd/>
            <a:tailEnd/>
          </a:ln>
        </p:spPr>
      </p:pic>
      <p:sp>
        <p:nvSpPr>
          <p:cNvPr id="7174" name="Line 12"/>
          <p:cNvSpPr>
            <a:spLocks noChangeShapeType="1"/>
          </p:cNvSpPr>
          <p:nvPr/>
        </p:nvSpPr>
        <p:spPr bwMode="auto">
          <a:xfrm flipH="1">
            <a:off x="5257800" y="3733800"/>
            <a:ext cx="914400" cy="838200"/>
          </a:xfrm>
          <a:prstGeom prst="line">
            <a:avLst/>
          </a:prstGeom>
          <a:noFill/>
          <a:ln w="76200">
            <a:solidFill>
              <a:srgbClr val="FF0000"/>
            </a:solidFill>
            <a:round/>
            <a:headEnd/>
            <a:tailEnd type="triangle" w="lg" len="med"/>
          </a:ln>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28BA993-422C-4556-ACD7-BD35D1171A1E}" type="slidenum">
              <a:rPr lang="en-US"/>
              <a:pPr>
                <a:defRPr/>
              </a:pPr>
              <a:t>9</a:t>
            </a:fld>
            <a:endParaRPr lang="en-US"/>
          </a:p>
        </p:txBody>
      </p:sp>
      <p:sp>
        <p:nvSpPr>
          <p:cNvPr id="58370" name="Rectangle 2"/>
          <p:cNvSpPr>
            <a:spLocks noGrp="1" noChangeArrowheads="1"/>
          </p:cNvSpPr>
          <p:nvPr>
            <p:ph type="title"/>
          </p:nvPr>
        </p:nvSpPr>
        <p:spPr/>
        <p:txBody>
          <a:bodyPr/>
          <a:lstStyle/>
          <a:p>
            <a:pPr eaLnBrk="1" hangingPunct="1">
              <a:defRPr/>
            </a:pPr>
            <a:r>
              <a:rPr lang="fr-FR" smtClean="0"/>
              <a:t>BATSE results</a:t>
            </a:r>
          </a:p>
        </p:txBody>
      </p:sp>
      <p:sp>
        <p:nvSpPr>
          <p:cNvPr id="11269" name="Rectangle 3"/>
          <p:cNvSpPr>
            <a:spLocks noGrp="1" noChangeArrowheads="1"/>
          </p:cNvSpPr>
          <p:nvPr>
            <p:ph type="body" idx="1"/>
          </p:nvPr>
        </p:nvSpPr>
        <p:spPr>
          <a:xfrm>
            <a:off x="457200" y="1524000"/>
            <a:ext cx="7772400" cy="4724400"/>
          </a:xfrm>
        </p:spPr>
        <p:txBody>
          <a:bodyPr>
            <a:normAutofit/>
          </a:bodyPr>
          <a:lstStyle/>
          <a:p>
            <a:pPr eaLnBrk="1" hangingPunct="1">
              <a:buFont typeface="Times" pitchFamily="18" charset="0"/>
              <a:buNone/>
            </a:pPr>
            <a:endParaRPr lang="fr-FR" sz="2800" dirty="0" smtClean="0"/>
          </a:p>
          <a:p>
            <a:pPr eaLnBrk="1" hangingPunct="1"/>
            <a:endParaRPr lang="fr-FR" sz="2800" dirty="0" smtClean="0"/>
          </a:p>
          <a:p>
            <a:pPr eaLnBrk="1" hangingPunct="1"/>
            <a:r>
              <a:rPr lang="fr-FR" sz="2800" dirty="0" err="1" smtClean="0"/>
              <a:t>Isotropic</a:t>
            </a:r>
            <a:r>
              <a:rPr lang="fr-FR" sz="2800" dirty="0" smtClean="0"/>
              <a:t> distribution:</a:t>
            </a:r>
            <a:endParaRPr lang="fr-FR" dirty="0" smtClean="0"/>
          </a:p>
          <a:p>
            <a:pPr eaLnBrk="1" hangingPunct="1"/>
            <a:endParaRPr lang="fr-FR" sz="2800" dirty="0" smtClean="0"/>
          </a:p>
          <a:p>
            <a:pPr eaLnBrk="1" hangingPunct="1"/>
            <a:endParaRPr lang="fr-FR" sz="2800" dirty="0" smtClean="0"/>
          </a:p>
          <a:p>
            <a:pPr eaLnBrk="1" hangingPunct="1">
              <a:buFont typeface="Times" pitchFamily="18" charset="0"/>
              <a:buNone/>
            </a:pPr>
            <a:endParaRPr lang="fr-FR" sz="2800" dirty="0" smtClean="0"/>
          </a:p>
          <a:p>
            <a:pPr eaLnBrk="1" hangingPunct="1">
              <a:buFont typeface="Times" pitchFamily="18" charset="0"/>
              <a:buNone/>
            </a:pPr>
            <a:r>
              <a:rPr lang="fr-FR" sz="2800" dirty="0" smtClean="0"/>
              <a:t>    -&gt; </a:t>
            </a:r>
            <a:r>
              <a:rPr lang="fr-FR" sz="2800" dirty="0" err="1" smtClean="0"/>
              <a:t>rules</a:t>
            </a:r>
            <a:r>
              <a:rPr lang="fr-FR" sz="2800" dirty="0" smtClean="0"/>
              <a:t> out </a:t>
            </a:r>
            <a:r>
              <a:rPr lang="fr-FR" sz="2800" dirty="0" err="1" smtClean="0"/>
              <a:t>most</a:t>
            </a:r>
            <a:r>
              <a:rPr lang="fr-FR" sz="2800" dirty="0" smtClean="0"/>
              <a:t> </a:t>
            </a:r>
            <a:r>
              <a:rPr lang="fr-FR" sz="2800" dirty="0" err="1" smtClean="0"/>
              <a:t>galactic</a:t>
            </a:r>
            <a:r>
              <a:rPr lang="fr-FR" sz="2800" dirty="0" smtClean="0"/>
              <a:t> model</a:t>
            </a:r>
            <a:r>
              <a:rPr lang="sr-Latn-RS" sz="2800" dirty="0" smtClean="0"/>
              <a:t>s</a:t>
            </a:r>
            <a:endParaRPr lang="fr-FR" dirty="0" smtClean="0">
              <a:solidFill>
                <a:srgbClr val="FF0000"/>
              </a:solidFill>
            </a:endParaRPr>
          </a:p>
        </p:txBody>
      </p:sp>
      <p:pic>
        <p:nvPicPr>
          <p:cNvPr id="11270" name="Picture 5" descr="BATSE"/>
          <p:cNvPicPr>
            <a:picLocks noChangeAspect="1" noChangeArrowheads="1"/>
          </p:cNvPicPr>
          <p:nvPr/>
        </p:nvPicPr>
        <p:blipFill>
          <a:blip r:embed="rId3" cstate="print"/>
          <a:srcRect/>
          <a:stretch>
            <a:fillRect/>
          </a:stretch>
        </p:blipFill>
        <p:spPr bwMode="auto">
          <a:xfrm>
            <a:off x="4648200" y="1295401"/>
            <a:ext cx="4267200"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6594</TotalTime>
  <Words>1204</Words>
  <Application>Microsoft Office PowerPoint</Application>
  <PresentationFormat>On-screen Show (4:3)</PresentationFormat>
  <Paragraphs>185</Paragraphs>
  <Slides>28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Flow</vt:lpstr>
      <vt:lpstr>Equation</vt:lpstr>
      <vt:lpstr>Modelling the GRB light curves using a shock wave model</vt:lpstr>
      <vt:lpstr>GRBs – Strongest explosion in the Universe</vt:lpstr>
      <vt:lpstr>What do gamma ray bursts actually look like?</vt:lpstr>
      <vt:lpstr>What do gamma ray bursts actually look like? </vt:lpstr>
      <vt:lpstr>GRBs - Discovery (1967-1973)</vt:lpstr>
      <vt:lpstr>GRB, tell me who you are…</vt:lpstr>
      <vt:lpstr>Are they in the Milky Way galaxy?</vt:lpstr>
      <vt:lpstr>Gamma ray burst locations</vt:lpstr>
      <vt:lpstr>BATSE results</vt:lpstr>
      <vt:lpstr>Galactic vs Cosmological origin</vt:lpstr>
      <vt:lpstr>How do we know how much energy a gamma ray burst has?</vt:lpstr>
      <vt:lpstr>Consequence of cosmological origin of GRBs</vt:lpstr>
      <vt:lpstr>BATSE results</vt:lpstr>
      <vt:lpstr>GRB lightcurve / spectrum</vt:lpstr>
      <vt:lpstr>Evidence of a jet</vt:lpstr>
      <vt:lpstr>High energy behavior</vt:lpstr>
      <vt:lpstr>Progenitors</vt:lpstr>
      <vt:lpstr>Progenitors</vt:lpstr>
      <vt:lpstr>Fireball model</vt:lpstr>
      <vt:lpstr>What’s now?</vt:lpstr>
      <vt:lpstr>Phenomenological shock wave model</vt:lpstr>
      <vt:lpstr>Phenomenological shock wave model</vt:lpstr>
      <vt:lpstr>Phenomenological shock wave model</vt:lpstr>
      <vt:lpstr>Phenomenological shock wave model</vt:lpstr>
      <vt:lpstr>Results and discussion</vt:lpstr>
      <vt:lpstr>Results and discussion</vt:lpstr>
      <vt:lpstr>Results and discussion - 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the GRB light curves using a shock wave model</dc:title>
  <dc:creator>Sasa</dc:creator>
  <cp:lastModifiedBy>Sasa</cp:lastModifiedBy>
  <cp:revision>34</cp:revision>
  <dcterms:created xsi:type="dcterms:W3CDTF">2012-04-10T19:50:44Z</dcterms:created>
  <dcterms:modified xsi:type="dcterms:W3CDTF">2012-04-25T08:48:23Z</dcterms:modified>
</cp:coreProperties>
</file>