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29"/>
  </p:notesMasterIdLst>
  <p:sldIdLst>
    <p:sldId id="271" r:id="rId3"/>
    <p:sldId id="300" r:id="rId4"/>
    <p:sldId id="299" r:id="rId5"/>
    <p:sldId id="274" r:id="rId6"/>
    <p:sldId id="285" r:id="rId7"/>
    <p:sldId id="286" r:id="rId8"/>
    <p:sldId id="287" r:id="rId9"/>
    <p:sldId id="288" r:id="rId10"/>
    <p:sldId id="289" r:id="rId11"/>
    <p:sldId id="279" r:id="rId12"/>
    <p:sldId id="280" r:id="rId13"/>
    <p:sldId id="282" r:id="rId14"/>
    <p:sldId id="281" r:id="rId15"/>
    <p:sldId id="290" r:id="rId16"/>
    <p:sldId id="301" r:id="rId17"/>
    <p:sldId id="298" r:id="rId18"/>
    <p:sldId id="291" r:id="rId19"/>
    <p:sldId id="293" r:id="rId20"/>
    <p:sldId id="294" r:id="rId21"/>
    <p:sldId id="296" r:id="rId22"/>
    <p:sldId id="297" r:id="rId23"/>
    <p:sldId id="262" r:id="rId24"/>
    <p:sldId id="265" r:id="rId25"/>
    <p:sldId id="266" r:id="rId26"/>
    <p:sldId id="267" r:id="rId27"/>
    <p:sldId id="268" r:id="rId28"/>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0000"/>
    <a:srgbClr val="66FF33"/>
    <a:srgbClr val="CCEC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94671" autoAdjust="0"/>
  </p:normalViewPr>
  <p:slideViewPr>
    <p:cSldViewPr>
      <p:cViewPr varScale="1">
        <p:scale>
          <a:sx n="70" d="100"/>
          <a:sy n="70" d="100"/>
        </p:scale>
        <p:origin x="-582" y="-90"/>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noProof="0" smtClean="0"/>
          </a:p>
        </p:txBody>
      </p:sp>
    </p:spTree>
    <p:extLst>
      <p:ext uri="{BB962C8B-B14F-4D97-AF65-F5344CB8AC3E}">
        <p14:creationId xmlns:p14="http://schemas.microsoft.com/office/powerpoint/2010/main" val="36827075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1" name="Rectangle 2"/>
          <p:cNvSpPr>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p:sp>
      <p:sp>
        <p:nvSpPr>
          <p:cNvPr id="19459" name="Segnaposto note 2"/>
          <p:cNvSpPr>
            <a:spLocks noGrp="1"/>
          </p:cNvSpPr>
          <p:nvPr>
            <p:ph type="body" idx="1"/>
          </p:nvPr>
        </p:nvSpPr>
        <p:spPr>
          <a:noFill/>
        </p:spPr>
        <p:txBody>
          <a:bodyP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4"/>
          <p:cNvSpPr>
            <a:spLocks noGrp="1" noChangeArrowheads="1"/>
          </p:cNvSpPr>
          <p:nvPr>
            <p:ph type="ftr" idx="11"/>
          </p:nvPr>
        </p:nvSpPr>
        <p:spPr>
          <a:ln/>
        </p:spPr>
        <p:txBody>
          <a:bodyPr/>
          <a:lstStyle>
            <a:lvl1pPr>
              <a:defRPr/>
            </a:lvl1pPr>
          </a:lstStyle>
          <a:p>
            <a:pPr>
              <a:defRPr/>
            </a:pPr>
            <a:endParaRPr lang="it-IT"/>
          </a:p>
        </p:txBody>
      </p:sp>
      <p:sp>
        <p:nvSpPr>
          <p:cNvPr id="6" name="Rectangle 5"/>
          <p:cNvSpPr>
            <a:spLocks noGrp="1" noChangeArrowheads="1"/>
          </p:cNvSpPr>
          <p:nvPr>
            <p:ph type="sldNum" idx="12"/>
          </p:nvPr>
        </p:nvSpPr>
        <p:spPr>
          <a:ln/>
        </p:spPr>
        <p:txBody>
          <a:bodyPr/>
          <a:lstStyle>
            <a:lvl1pPr>
              <a:defRPr/>
            </a:lvl1pPr>
          </a:lstStyle>
          <a:p>
            <a:pPr>
              <a:defRPr/>
            </a:pPr>
            <a:fld id="{327A9D90-4256-454B-B063-AE6BBD10CB90}" type="slidenum">
              <a:rPr lang="it-IT"/>
              <a:pPr>
                <a:defRPr/>
              </a:pPr>
              <a:t>‹N›</a:t>
            </a:fld>
            <a:endParaRPr lang="it-IT"/>
          </a:p>
        </p:txBody>
      </p:sp>
    </p:spTree>
    <p:extLst>
      <p:ext uri="{BB962C8B-B14F-4D97-AF65-F5344CB8AC3E}">
        <p14:creationId xmlns:p14="http://schemas.microsoft.com/office/powerpoint/2010/main" val="94995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4"/>
          <p:cNvSpPr>
            <a:spLocks noGrp="1" noChangeArrowheads="1"/>
          </p:cNvSpPr>
          <p:nvPr>
            <p:ph type="ftr" idx="11"/>
          </p:nvPr>
        </p:nvSpPr>
        <p:spPr>
          <a:ln/>
        </p:spPr>
        <p:txBody>
          <a:bodyPr/>
          <a:lstStyle>
            <a:lvl1pPr>
              <a:defRPr/>
            </a:lvl1pPr>
          </a:lstStyle>
          <a:p>
            <a:pPr>
              <a:defRPr/>
            </a:pPr>
            <a:endParaRPr lang="it-IT"/>
          </a:p>
        </p:txBody>
      </p:sp>
      <p:sp>
        <p:nvSpPr>
          <p:cNvPr id="6" name="Rectangle 5"/>
          <p:cNvSpPr>
            <a:spLocks noGrp="1" noChangeArrowheads="1"/>
          </p:cNvSpPr>
          <p:nvPr>
            <p:ph type="sldNum" idx="12"/>
          </p:nvPr>
        </p:nvSpPr>
        <p:spPr>
          <a:ln/>
        </p:spPr>
        <p:txBody>
          <a:bodyPr/>
          <a:lstStyle>
            <a:lvl1pPr>
              <a:defRPr/>
            </a:lvl1pPr>
          </a:lstStyle>
          <a:p>
            <a:pPr>
              <a:defRPr/>
            </a:pPr>
            <a:fld id="{06C48BED-B77D-46BF-8D7E-018E19CE20BA}" type="slidenum">
              <a:rPr lang="it-IT"/>
              <a:pPr>
                <a:defRPr/>
              </a:pPr>
              <a:t>‹N›</a:t>
            </a:fld>
            <a:endParaRPr lang="it-IT"/>
          </a:p>
        </p:txBody>
      </p:sp>
    </p:spTree>
    <p:extLst>
      <p:ext uri="{BB962C8B-B14F-4D97-AF65-F5344CB8AC3E}">
        <p14:creationId xmlns:p14="http://schemas.microsoft.com/office/powerpoint/2010/main" val="311547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28588"/>
            <a:ext cx="2055813" cy="599598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28588"/>
            <a:ext cx="6019800" cy="59959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4"/>
          <p:cNvSpPr>
            <a:spLocks noGrp="1" noChangeArrowheads="1"/>
          </p:cNvSpPr>
          <p:nvPr>
            <p:ph type="ftr" idx="11"/>
          </p:nvPr>
        </p:nvSpPr>
        <p:spPr>
          <a:ln/>
        </p:spPr>
        <p:txBody>
          <a:bodyPr/>
          <a:lstStyle>
            <a:lvl1pPr>
              <a:defRPr/>
            </a:lvl1pPr>
          </a:lstStyle>
          <a:p>
            <a:pPr>
              <a:defRPr/>
            </a:pPr>
            <a:endParaRPr lang="it-IT"/>
          </a:p>
        </p:txBody>
      </p:sp>
      <p:sp>
        <p:nvSpPr>
          <p:cNvPr id="6" name="Rectangle 5"/>
          <p:cNvSpPr>
            <a:spLocks noGrp="1" noChangeArrowheads="1"/>
          </p:cNvSpPr>
          <p:nvPr>
            <p:ph type="sldNum" idx="12"/>
          </p:nvPr>
        </p:nvSpPr>
        <p:spPr>
          <a:ln/>
        </p:spPr>
        <p:txBody>
          <a:bodyPr/>
          <a:lstStyle>
            <a:lvl1pPr>
              <a:defRPr/>
            </a:lvl1pPr>
          </a:lstStyle>
          <a:p>
            <a:pPr>
              <a:defRPr/>
            </a:pPr>
            <a:fld id="{B26219F9-0262-4C68-9240-E36CCF272AD0}" type="slidenum">
              <a:rPr lang="it-IT"/>
              <a:pPr>
                <a:defRPr/>
              </a:pPr>
              <a:t>‹N›</a:t>
            </a:fld>
            <a:endParaRPr lang="it-IT"/>
          </a:p>
        </p:txBody>
      </p:sp>
    </p:spTree>
    <p:extLst>
      <p:ext uri="{BB962C8B-B14F-4D97-AF65-F5344CB8AC3E}">
        <p14:creationId xmlns:p14="http://schemas.microsoft.com/office/powerpoint/2010/main" val="29362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28588"/>
            <a:ext cx="8228013" cy="1433512"/>
          </a:xfrm>
        </p:spPr>
        <p:txBody>
          <a:bodyPr/>
          <a:lstStyle/>
          <a:p>
            <a:r>
              <a:rPr lang="it-IT" smtClean="0"/>
              <a:t>Fare clic per modificare lo stile del titolo</a:t>
            </a:r>
            <a:endParaRPr lang="it-IT"/>
          </a:p>
        </p:txBody>
      </p:sp>
      <p:sp>
        <p:nvSpPr>
          <p:cNvPr id="3" name="Rectangle 3"/>
          <p:cNvSpPr>
            <a:spLocks noGrp="1" noChangeArrowheads="1"/>
          </p:cNvSpPr>
          <p:nvPr>
            <p:ph type="dt" idx="10"/>
          </p:nvPr>
        </p:nvSpPr>
        <p:spPr>
          <a:ln/>
        </p:spPr>
        <p:txBody>
          <a:bodyPr/>
          <a:lstStyle>
            <a:lvl1pPr>
              <a:defRPr/>
            </a:lvl1pPr>
          </a:lstStyle>
          <a:p>
            <a:pPr>
              <a:defRPr/>
            </a:pPr>
            <a:endParaRPr lang="it-IT"/>
          </a:p>
        </p:txBody>
      </p:sp>
      <p:sp>
        <p:nvSpPr>
          <p:cNvPr id="4" name="Rectangle 4"/>
          <p:cNvSpPr>
            <a:spLocks noGrp="1" noChangeArrowheads="1"/>
          </p:cNvSpPr>
          <p:nvPr>
            <p:ph type="ftr" idx="11"/>
          </p:nvPr>
        </p:nvSpPr>
        <p:spPr>
          <a:ln/>
        </p:spPr>
        <p:txBody>
          <a:bodyPr/>
          <a:lstStyle>
            <a:lvl1pPr>
              <a:defRPr/>
            </a:lvl1pPr>
          </a:lstStyle>
          <a:p>
            <a:pPr>
              <a:defRPr/>
            </a:pPr>
            <a:endParaRPr lang="it-IT"/>
          </a:p>
        </p:txBody>
      </p:sp>
      <p:sp>
        <p:nvSpPr>
          <p:cNvPr id="5" name="Rectangle 5"/>
          <p:cNvSpPr>
            <a:spLocks noGrp="1" noChangeArrowheads="1"/>
          </p:cNvSpPr>
          <p:nvPr>
            <p:ph type="sldNum" idx="12"/>
          </p:nvPr>
        </p:nvSpPr>
        <p:spPr>
          <a:ln/>
        </p:spPr>
        <p:txBody>
          <a:bodyPr/>
          <a:lstStyle>
            <a:lvl1pPr>
              <a:defRPr/>
            </a:lvl1pPr>
          </a:lstStyle>
          <a:p>
            <a:pPr>
              <a:defRPr/>
            </a:pPr>
            <a:fld id="{4637DFDA-07D4-41F9-84C8-9558FD727FE8}" type="slidenum">
              <a:rPr lang="it-IT"/>
              <a:pPr>
                <a:defRPr/>
              </a:pPr>
              <a:t>‹N›</a:t>
            </a:fld>
            <a:endParaRPr lang="it-IT"/>
          </a:p>
        </p:txBody>
      </p:sp>
    </p:spTree>
    <p:extLst>
      <p:ext uri="{BB962C8B-B14F-4D97-AF65-F5344CB8AC3E}">
        <p14:creationId xmlns:p14="http://schemas.microsoft.com/office/powerpoint/2010/main" val="3903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128588"/>
            <a:ext cx="8228013" cy="59959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3"/>
          <p:cNvSpPr>
            <a:spLocks noGrp="1" noChangeArrowheads="1"/>
          </p:cNvSpPr>
          <p:nvPr>
            <p:ph type="dt" idx="10"/>
          </p:nvPr>
        </p:nvSpPr>
        <p:spPr>
          <a:ln/>
        </p:spPr>
        <p:txBody>
          <a:bodyPr/>
          <a:lstStyle>
            <a:lvl1pPr>
              <a:defRPr/>
            </a:lvl1pPr>
          </a:lstStyle>
          <a:p>
            <a:pPr>
              <a:defRPr/>
            </a:pPr>
            <a:endParaRPr lang="it-IT"/>
          </a:p>
        </p:txBody>
      </p:sp>
      <p:sp>
        <p:nvSpPr>
          <p:cNvPr id="4" name="Rectangle 4"/>
          <p:cNvSpPr>
            <a:spLocks noGrp="1" noChangeArrowheads="1"/>
          </p:cNvSpPr>
          <p:nvPr>
            <p:ph type="ftr" idx="11"/>
          </p:nvPr>
        </p:nvSpPr>
        <p:spPr>
          <a:ln/>
        </p:spPr>
        <p:txBody>
          <a:bodyPr/>
          <a:lstStyle>
            <a:lvl1pPr>
              <a:defRPr/>
            </a:lvl1pPr>
          </a:lstStyle>
          <a:p>
            <a:pPr>
              <a:defRPr/>
            </a:pPr>
            <a:endParaRPr lang="it-IT"/>
          </a:p>
        </p:txBody>
      </p:sp>
      <p:sp>
        <p:nvSpPr>
          <p:cNvPr id="5" name="Rectangle 5"/>
          <p:cNvSpPr>
            <a:spLocks noGrp="1" noChangeArrowheads="1"/>
          </p:cNvSpPr>
          <p:nvPr>
            <p:ph type="sldNum" idx="12"/>
          </p:nvPr>
        </p:nvSpPr>
        <p:spPr>
          <a:ln/>
        </p:spPr>
        <p:txBody>
          <a:bodyPr/>
          <a:lstStyle>
            <a:lvl1pPr>
              <a:defRPr/>
            </a:lvl1pPr>
          </a:lstStyle>
          <a:p>
            <a:pPr>
              <a:defRPr/>
            </a:pPr>
            <a:fld id="{732A7738-CB27-42C2-88FF-FF83C30FB375}" type="slidenum">
              <a:rPr lang="it-IT"/>
              <a:pPr>
                <a:defRPr/>
              </a:pPr>
              <a:t>‹N›</a:t>
            </a:fld>
            <a:endParaRPr lang="it-IT"/>
          </a:p>
        </p:txBody>
      </p:sp>
    </p:spTree>
    <p:extLst>
      <p:ext uri="{BB962C8B-B14F-4D97-AF65-F5344CB8AC3E}">
        <p14:creationId xmlns:p14="http://schemas.microsoft.com/office/powerpoint/2010/main" val="310333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BA75959F-F71A-4CE2-9482-ACAC6AE793B6}"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84332611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CF3194A5-C8DF-4A83-99DE-3BA73CC020EC}"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21931814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FBD2D746-8DCA-4544-8F9F-71F68517CCCC}"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41671042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8EFCE661-E820-45CA-8A25-327926E7044A}"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5326710"/>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E13AB615-C560-4C6B-B937-78792E3A2DA3}"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9903506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11AC50CA-50C8-46D3-9E41-C5CBE3EB5840}"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91190808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4"/>
          <p:cNvSpPr>
            <a:spLocks noGrp="1" noChangeArrowheads="1"/>
          </p:cNvSpPr>
          <p:nvPr>
            <p:ph type="ftr" idx="11"/>
          </p:nvPr>
        </p:nvSpPr>
        <p:spPr>
          <a:ln/>
        </p:spPr>
        <p:txBody>
          <a:bodyPr/>
          <a:lstStyle>
            <a:lvl1pPr>
              <a:defRPr/>
            </a:lvl1pPr>
          </a:lstStyle>
          <a:p>
            <a:pPr>
              <a:defRPr/>
            </a:pPr>
            <a:endParaRPr lang="it-IT"/>
          </a:p>
        </p:txBody>
      </p:sp>
      <p:sp>
        <p:nvSpPr>
          <p:cNvPr id="6" name="Rectangle 5"/>
          <p:cNvSpPr>
            <a:spLocks noGrp="1" noChangeArrowheads="1"/>
          </p:cNvSpPr>
          <p:nvPr>
            <p:ph type="sldNum" idx="12"/>
          </p:nvPr>
        </p:nvSpPr>
        <p:spPr>
          <a:ln/>
        </p:spPr>
        <p:txBody>
          <a:bodyPr/>
          <a:lstStyle>
            <a:lvl1pPr>
              <a:defRPr/>
            </a:lvl1pPr>
          </a:lstStyle>
          <a:p>
            <a:pPr>
              <a:defRPr/>
            </a:pPr>
            <a:fld id="{B3B3CE7C-6917-484E-BD43-54AB87D39BCF}" type="slidenum">
              <a:rPr lang="it-IT"/>
              <a:pPr>
                <a:defRPr/>
              </a:pPr>
              <a:t>‹N›</a:t>
            </a:fld>
            <a:endParaRPr lang="it-IT"/>
          </a:p>
        </p:txBody>
      </p:sp>
    </p:spTree>
    <p:extLst>
      <p:ext uri="{BB962C8B-B14F-4D97-AF65-F5344CB8AC3E}">
        <p14:creationId xmlns:p14="http://schemas.microsoft.com/office/powerpoint/2010/main" val="91921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079AC6EE-FABA-4566-9F9F-5E6EA60021BF}"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700418865"/>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1E816693-EC1F-4A5B-858C-184594F5B0C3}"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40353981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E8DA49F1-BBCA-4EE6-A4BC-CB6EFE691CC2}"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575927155"/>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6EC96142-8A35-4888-836A-E3A8F4C7AD5A}"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939186942"/>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9905F0F3-B86E-4095-8841-0313E3688784}"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95230687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4"/>
          <p:cNvSpPr>
            <a:spLocks noGrp="1" noChangeArrowheads="1"/>
          </p:cNvSpPr>
          <p:nvPr>
            <p:ph type="ftr" idx="11"/>
          </p:nvPr>
        </p:nvSpPr>
        <p:spPr>
          <a:ln/>
        </p:spPr>
        <p:txBody>
          <a:bodyPr/>
          <a:lstStyle>
            <a:lvl1pPr>
              <a:defRPr/>
            </a:lvl1pPr>
          </a:lstStyle>
          <a:p>
            <a:pPr>
              <a:defRPr/>
            </a:pPr>
            <a:endParaRPr lang="it-IT"/>
          </a:p>
        </p:txBody>
      </p:sp>
      <p:sp>
        <p:nvSpPr>
          <p:cNvPr id="6" name="Rectangle 5"/>
          <p:cNvSpPr>
            <a:spLocks noGrp="1" noChangeArrowheads="1"/>
          </p:cNvSpPr>
          <p:nvPr>
            <p:ph type="sldNum" idx="12"/>
          </p:nvPr>
        </p:nvSpPr>
        <p:spPr>
          <a:ln/>
        </p:spPr>
        <p:txBody>
          <a:bodyPr/>
          <a:lstStyle>
            <a:lvl1pPr>
              <a:defRPr/>
            </a:lvl1pPr>
          </a:lstStyle>
          <a:p>
            <a:pPr>
              <a:defRPr/>
            </a:pPr>
            <a:fld id="{6D88C614-0A3D-4684-AB1F-83681516D69B}" type="slidenum">
              <a:rPr lang="it-IT"/>
              <a:pPr>
                <a:defRPr/>
              </a:pPr>
              <a:t>‹N›</a:t>
            </a:fld>
            <a:endParaRPr lang="it-IT"/>
          </a:p>
        </p:txBody>
      </p:sp>
    </p:spTree>
    <p:extLst>
      <p:ext uri="{BB962C8B-B14F-4D97-AF65-F5344CB8AC3E}">
        <p14:creationId xmlns:p14="http://schemas.microsoft.com/office/powerpoint/2010/main" val="221501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
          <p:cNvSpPr>
            <a:spLocks noGrp="1" noChangeArrowheads="1"/>
          </p:cNvSpPr>
          <p:nvPr>
            <p:ph type="dt" idx="10"/>
          </p:nvPr>
        </p:nvSpPr>
        <p:spPr>
          <a:ln/>
        </p:spPr>
        <p:txBody>
          <a:bodyPr/>
          <a:lstStyle>
            <a:lvl1pPr>
              <a:defRPr/>
            </a:lvl1pPr>
          </a:lstStyle>
          <a:p>
            <a:pPr>
              <a:defRPr/>
            </a:pPr>
            <a:endParaRPr lang="it-IT"/>
          </a:p>
        </p:txBody>
      </p:sp>
      <p:sp>
        <p:nvSpPr>
          <p:cNvPr id="6" name="Rectangle 4"/>
          <p:cNvSpPr>
            <a:spLocks noGrp="1" noChangeArrowheads="1"/>
          </p:cNvSpPr>
          <p:nvPr>
            <p:ph type="ftr" idx="11"/>
          </p:nvPr>
        </p:nvSpPr>
        <p:spPr>
          <a:ln/>
        </p:spPr>
        <p:txBody>
          <a:bodyPr/>
          <a:lstStyle>
            <a:lvl1pPr>
              <a:defRPr/>
            </a:lvl1pPr>
          </a:lstStyle>
          <a:p>
            <a:pPr>
              <a:defRPr/>
            </a:pPr>
            <a:endParaRPr lang="it-IT"/>
          </a:p>
        </p:txBody>
      </p:sp>
      <p:sp>
        <p:nvSpPr>
          <p:cNvPr id="7" name="Rectangle 5"/>
          <p:cNvSpPr>
            <a:spLocks noGrp="1" noChangeArrowheads="1"/>
          </p:cNvSpPr>
          <p:nvPr>
            <p:ph type="sldNum" idx="12"/>
          </p:nvPr>
        </p:nvSpPr>
        <p:spPr>
          <a:ln/>
        </p:spPr>
        <p:txBody>
          <a:bodyPr/>
          <a:lstStyle>
            <a:lvl1pPr>
              <a:defRPr/>
            </a:lvl1pPr>
          </a:lstStyle>
          <a:p>
            <a:pPr>
              <a:defRPr/>
            </a:pPr>
            <a:fld id="{C902D1C1-CB54-4E20-9538-7BF366D87E96}" type="slidenum">
              <a:rPr lang="it-IT"/>
              <a:pPr>
                <a:defRPr/>
              </a:pPr>
              <a:t>‹N›</a:t>
            </a:fld>
            <a:endParaRPr lang="it-IT"/>
          </a:p>
        </p:txBody>
      </p:sp>
    </p:spTree>
    <p:extLst>
      <p:ext uri="{BB962C8B-B14F-4D97-AF65-F5344CB8AC3E}">
        <p14:creationId xmlns:p14="http://schemas.microsoft.com/office/powerpoint/2010/main" val="104485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
          <p:cNvSpPr>
            <a:spLocks noGrp="1" noChangeArrowheads="1"/>
          </p:cNvSpPr>
          <p:nvPr>
            <p:ph type="dt" idx="10"/>
          </p:nvPr>
        </p:nvSpPr>
        <p:spPr>
          <a:ln/>
        </p:spPr>
        <p:txBody>
          <a:bodyPr/>
          <a:lstStyle>
            <a:lvl1pPr>
              <a:defRPr/>
            </a:lvl1pPr>
          </a:lstStyle>
          <a:p>
            <a:pPr>
              <a:defRPr/>
            </a:pPr>
            <a:endParaRPr lang="it-IT"/>
          </a:p>
        </p:txBody>
      </p:sp>
      <p:sp>
        <p:nvSpPr>
          <p:cNvPr id="8" name="Rectangle 4"/>
          <p:cNvSpPr>
            <a:spLocks noGrp="1" noChangeArrowheads="1"/>
          </p:cNvSpPr>
          <p:nvPr>
            <p:ph type="ftr" idx="11"/>
          </p:nvPr>
        </p:nvSpPr>
        <p:spPr>
          <a:ln/>
        </p:spPr>
        <p:txBody>
          <a:bodyPr/>
          <a:lstStyle>
            <a:lvl1pPr>
              <a:defRPr/>
            </a:lvl1pPr>
          </a:lstStyle>
          <a:p>
            <a:pPr>
              <a:defRPr/>
            </a:pPr>
            <a:endParaRPr lang="it-IT"/>
          </a:p>
        </p:txBody>
      </p:sp>
      <p:sp>
        <p:nvSpPr>
          <p:cNvPr id="9" name="Rectangle 5"/>
          <p:cNvSpPr>
            <a:spLocks noGrp="1" noChangeArrowheads="1"/>
          </p:cNvSpPr>
          <p:nvPr>
            <p:ph type="sldNum" idx="12"/>
          </p:nvPr>
        </p:nvSpPr>
        <p:spPr>
          <a:ln/>
        </p:spPr>
        <p:txBody>
          <a:bodyPr/>
          <a:lstStyle>
            <a:lvl1pPr>
              <a:defRPr/>
            </a:lvl1pPr>
          </a:lstStyle>
          <a:p>
            <a:pPr>
              <a:defRPr/>
            </a:pPr>
            <a:fld id="{1674F3DA-BBBA-4798-8FF2-88E73494C331}" type="slidenum">
              <a:rPr lang="it-IT"/>
              <a:pPr>
                <a:defRPr/>
              </a:pPr>
              <a:t>‹N›</a:t>
            </a:fld>
            <a:endParaRPr lang="it-IT"/>
          </a:p>
        </p:txBody>
      </p:sp>
    </p:spTree>
    <p:extLst>
      <p:ext uri="{BB962C8B-B14F-4D97-AF65-F5344CB8AC3E}">
        <p14:creationId xmlns:p14="http://schemas.microsoft.com/office/powerpoint/2010/main" val="336508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
          <p:cNvSpPr>
            <a:spLocks noGrp="1" noChangeArrowheads="1"/>
          </p:cNvSpPr>
          <p:nvPr>
            <p:ph type="dt" idx="10"/>
          </p:nvPr>
        </p:nvSpPr>
        <p:spPr>
          <a:ln/>
        </p:spPr>
        <p:txBody>
          <a:bodyPr/>
          <a:lstStyle>
            <a:lvl1pPr>
              <a:defRPr/>
            </a:lvl1pPr>
          </a:lstStyle>
          <a:p>
            <a:pPr>
              <a:defRPr/>
            </a:pPr>
            <a:endParaRPr lang="it-IT"/>
          </a:p>
        </p:txBody>
      </p:sp>
      <p:sp>
        <p:nvSpPr>
          <p:cNvPr id="4" name="Rectangle 4"/>
          <p:cNvSpPr>
            <a:spLocks noGrp="1" noChangeArrowheads="1"/>
          </p:cNvSpPr>
          <p:nvPr>
            <p:ph type="ftr" idx="11"/>
          </p:nvPr>
        </p:nvSpPr>
        <p:spPr>
          <a:ln/>
        </p:spPr>
        <p:txBody>
          <a:bodyPr/>
          <a:lstStyle>
            <a:lvl1pPr>
              <a:defRPr/>
            </a:lvl1pPr>
          </a:lstStyle>
          <a:p>
            <a:pPr>
              <a:defRPr/>
            </a:pPr>
            <a:endParaRPr lang="it-IT"/>
          </a:p>
        </p:txBody>
      </p:sp>
      <p:sp>
        <p:nvSpPr>
          <p:cNvPr id="5" name="Rectangle 5"/>
          <p:cNvSpPr>
            <a:spLocks noGrp="1" noChangeArrowheads="1"/>
          </p:cNvSpPr>
          <p:nvPr>
            <p:ph type="sldNum" idx="12"/>
          </p:nvPr>
        </p:nvSpPr>
        <p:spPr>
          <a:ln/>
        </p:spPr>
        <p:txBody>
          <a:bodyPr/>
          <a:lstStyle>
            <a:lvl1pPr>
              <a:defRPr/>
            </a:lvl1pPr>
          </a:lstStyle>
          <a:p>
            <a:pPr>
              <a:defRPr/>
            </a:pPr>
            <a:fld id="{F525FD6D-7BE4-4177-823F-F3B5F39B0AAD}" type="slidenum">
              <a:rPr lang="it-IT"/>
              <a:pPr>
                <a:defRPr/>
              </a:pPr>
              <a:t>‹N›</a:t>
            </a:fld>
            <a:endParaRPr lang="it-IT"/>
          </a:p>
        </p:txBody>
      </p:sp>
    </p:spTree>
    <p:extLst>
      <p:ext uri="{BB962C8B-B14F-4D97-AF65-F5344CB8AC3E}">
        <p14:creationId xmlns:p14="http://schemas.microsoft.com/office/powerpoint/2010/main" val="291331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t-IT"/>
          </a:p>
        </p:txBody>
      </p:sp>
      <p:sp>
        <p:nvSpPr>
          <p:cNvPr id="3" name="Rectangle 4"/>
          <p:cNvSpPr>
            <a:spLocks noGrp="1" noChangeArrowheads="1"/>
          </p:cNvSpPr>
          <p:nvPr>
            <p:ph type="ftr" idx="11"/>
          </p:nvPr>
        </p:nvSpPr>
        <p:spPr>
          <a:ln/>
        </p:spPr>
        <p:txBody>
          <a:bodyPr/>
          <a:lstStyle>
            <a:lvl1pPr>
              <a:defRPr/>
            </a:lvl1pPr>
          </a:lstStyle>
          <a:p>
            <a:pPr>
              <a:defRPr/>
            </a:pPr>
            <a:endParaRPr lang="it-IT"/>
          </a:p>
        </p:txBody>
      </p:sp>
      <p:sp>
        <p:nvSpPr>
          <p:cNvPr id="4" name="Rectangle 5"/>
          <p:cNvSpPr>
            <a:spLocks noGrp="1" noChangeArrowheads="1"/>
          </p:cNvSpPr>
          <p:nvPr>
            <p:ph type="sldNum" idx="12"/>
          </p:nvPr>
        </p:nvSpPr>
        <p:spPr>
          <a:ln/>
        </p:spPr>
        <p:txBody>
          <a:bodyPr/>
          <a:lstStyle>
            <a:lvl1pPr>
              <a:defRPr/>
            </a:lvl1pPr>
          </a:lstStyle>
          <a:p>
            <a:pPr>
              <a:defRPr/>
            </a:pPr>
            <a:fld id="{4FA91628-6440-4917-AD78-CF5EAFD9BEBE}" type="slidenum">
              <a:rPr lang="it-IT"/>
              <a:pPr>
                <a:defRPr/>
              </a:pPr>
              <a:t>‹N›</a:t>
            </a:fld>
            <a:endParaRPr lang="it-IT"/>
          </a:p>
        </p:txBody>
      </p:sp>
    </p:spTree>
    <p:extLst>
      <p:ext uri="{BB962C8B-B14F-4D97-AF65-F5344CB8AC3E}">
        <p14:creationId xmlns:p14="http://schemas.microsoft.com/office/powerpoint/2010/main" val="199647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p>
        </p:txBody>
      </p:sp>
      <p:sp>
        <p:nvSpPr>
          <p:cNvPr id="6" name="Rectangle 4"/>
          <p:cNvSpPr>
            <a:spLocks noGrp="1" noChangeArrowheads="1"/>
          </p:cNvSpPr>
          <p:nvPr>
            <p:ph type="ftr" idx="11"/>
          </p:nvPr>
        </p:nvSpPr>
        <p:spPr>
          <a:ln/>
        </p:spPr>
        <p:txBody>
          <a:bodyPr/>
          <a:lstStyle>
            <a:lvl1pPr>
              <a:defRPr/>
            </a:lvl1pPr>
          </a:lstStyle>
          <a:p>
            <a:pPr>
              <a:defRPr/>
            </a:pPr>
            <a:endParaRPr lang="it-IT"/>
          </a:p>
        </p:txBody>
      </p:sp>
      <p:sp>
        <p:nvSpPr>
          <p:cNvPr id="7" name="Rectangle 5"/>
          <p:cNvSpPr>
            <a:spLocks noGrp="1" noChangeArrowheads="1"/>
          </p:cNvSpPr>
          <p:nvPr>
            <p:ph type="sldNum" idx="12"/>
          </p:nvPr>
        </p:nvSpPr>
        <p:spPr>
          <a:ln/>
        </p:spPr>
        <p:txBody>
          <a:bodyPr/>
          <a:lstStyle>
            <a:lvl1pPr>
              <a:defRPr/>
            </a:lvl1pPr>
          </a:lstStyle>
          <a:p>
            <a:pPr>
              <a:defRPr/>
            </a:pPr>
            <a:fld id="{D18561E8-DFE5-418F-AAA5-C6C75086CA38}" type="slidenum">
              <a:rPr lang="it-IT"/>
              <a:pPr>
                <a:defRPr/>
              </a:pPr>
              <a:t>‹N›</a:t>
            </a:fld>
            <a:endParaRPr lang="it-IT"/>
          </a:p>
        </p:txBody>
      </p:sp>
    </p:spTree>
    <p:extLst>
      <p:ext uri="{BB962C8B-B14F-4D97-AF65-F5344CB8AC3E}">
        <p14:creationId xmlns:p14="http://schemas.microsoft.com/office/powerpoint/2010/main" val="183274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p>
        </p:txBody>
      </p:sp>
      <p:sp>
        <p:nvSpPr>
          <p:cNvPr id="6" name="Rectangle 4"/>
          <p:cNvSpPr>
            <a:spLocks noGrp="1" noChangeArrowheads="1"/>
          </p:cNvSpPr>
          <p:nvPr>
            <p:ph type="ftr" idx="11"/>
          </p:nvPr>
        </p:nvSpPr>
        <p:spPr>
          <a:ln/>
        </p:spPr>
        <p:txBody>
          <a:bodyPr/>
          <a:lstStyle>
            <a:lvl1pPr>
              <a:defRPr/>
            </a:lvl1pPr>
          </a:lstStyle>
          <a:p>
            <a:pPr>
              <a:defRPr/>
            </a:pPr>
            <a:endParaRPr lang="it-IT"/>
          </a:p>
        </p:txBody>
      </p:sp>
      <p:sp>
        <p:nvSpPr>
          <p:cNvPr id="7" name="Rectangle 5"/>
          <p:cNvSpPr>
            <a:spLocks noGrp="1" noChangeArrowheads="1"/>
          </p:cNvSpPr>
          <p:nvPr>
            <p:ph type="sldNum" idx="12"/>
          </p:nvPr>
        </p:nvSpPr>
        <p:spPr>
          <a:ln/>
        </p:spPr>
        <p:txBody>
          <a:bodyPr/>
          <a:lstStyle>
            <a:lvl1pPr>
              <a:defRPr/>
            </a:lvl1pPr>
          </a:lstStyle>
          <a:p>
            <a:pPr>
              <a:defRPr/>
            </a:pPr>
            <a:fld id="{11C19497-E805-4077-9F14-E6D9E4A8B641}" type="slidenum">
              <a:rPr lang="it-IT"/>
              <a:pPr>
                <a:defRPr/>
              </a:pPr>
              <a:t>‹N›</a:t>
            </a:fld>
            <a:endParaRPr lang="it-IT"/>
          </a:p>
        </p:txBody>
      </p:sp>
    </p:spTree>
    <p:extLst>
      <p:ext uri="{BB962C8B-B14F-4D97-AF65-F5344CB8AC3E}">
        <p14:creationId xmlns:p14="http://schemas.microsoft.com/office/powerpoint/2010/main" val="343811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accent1">
                <a:lumMod val="40000"/>
                <a:lumOff val="6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2" name="Rectangle 3"/>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pPr>
              <a:defRPr/>
            </a:pPr>
            <a:endParaRPr lang="it-IT"/>
          </a:p>
        </p:txBody>
      </p:sp>
      <p:sp>
        <p:nvSpPr>
          <p:cNvPr id="1028" name="Rectangle 4"/>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pPr>
              <a:defRPr/>
            </a:pPr>
            <a:endParaRPr lang="it-IT"/>
          </a:p>
        </p:txBody>
      </p:sp>
      <p:sp>
        <p:nvSpPr>
          <p:cNvPr id="1029"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pPr>
              <a:defRPr/>
            </a:pPr>
            <a:fld id="{37D70634-6DBA-4098-9324-F1D3897B413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buClrTx/>
              <a:buSzTx/>
              <a:buFontTx/>
              <a:buNone/>
            </a:pPr>
            <a:endParaRPr lang="it-IT" smtClean="0">
              <a:solidFill>
                <a:srgbClr val="000000"/>
              </a:solidFill>
            </a:endParaRPr>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buClrTx/>
              <a:buSzTx/>
              <a:buFontTx/>
              <a:buNone/>
            </a:pPr>
            <a:endParaRPr lang="it-IT" smtClean="0">
              <a:solidFill>
                <a:srgbClr val="000000"/>
              </a:solidFill>
            </a:endParaRPr>
          </a:p>
        </p:txBody>
      </p:sp>
      <p:sp>
        <p:nvSpPr>
          <p:cNvPr id="163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buClrTx/>
              <a:buSzTx/>
              <a:buFontTx/>
              <a:buNone/>
            </a:pPr>
            <a:fld id="{1F1280C0-9DE3-44E1-967E-A6703A84AEE2}" type="slidenum">
              <a:rPr lang="it-IT" smtClean="0">
                <a:solidFill>
                  <a:srgbClr val="000000"/>
                </a:solidFill>
              </a:rPr>
              <a:pPr defTabSz="914400">
                <a:buClrTx/>
                <a:buSzTx/>
                <a:buFontTx/>
                <a:buNone/>
              </a:pPr>
              <a:t>‹N›</a:t>
            </a:fld>
            <a:endParaRPr lang="it-IT" smtClean="0">
              <a:solidFill>
                <a:srgbClr val="000000"/>
              </a:solidFill>
            </a:endParaRPr>
          </a:p>
        </p:txBody>
      </p:sp>
    </p:spTree>
    <p:extLst>
      <p:ext uri="{BB962C8B-B14F-4D97-AF65-F5344CB8AC3E}">
        <p14:creationId xmlns:p14="http://schemas.microsoft.com/office/powerpoint/2010/main" val="241918753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med">
    <p:fade/>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wmf"/></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oleObject" Target="../embeddings/oleObject4.bin"/><Relationship Id="rId7"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6.wmf"/><Relationship Id="rId5" Type="http://schemas.openxmlformats.org/officeDocument/2006/relationships/oleObject" Target="../embeddings/oleObject5.bin"/><Relationship Id="rId4" Type="http://schemas.openxmlformats.org/officeDocument/2006/relationships/image" Target="../media/image35.wmf"/></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image" Target="../media/image45.gif"/><Relationship Id="rId7" Type="http://schemas.openxmlformats.org/officeDocument/2006/relationships/image" Target="../media/image49.gif"/><Relationship Id="rId2" Type="http://schemas.openxmlformats.org/officeDocument/2006/relationships/image" Target="../media/image44.gif"/><Relationship Id="rId1" Type="http://schemas.openxmlformats.org/officeDocument/2006/relationships/slideLayout" Target="../slideLayouts/slideLayout7.xml"/><Relationship Id="rId6" Type="http://schemas.openxmlformats.org/officeDocument/2006/relationships/image" Target="../media/image48.gif"/><Relationship Id="rId5" Type="http://schemas.openxmlformats.org/officeDocument/2006/relationships/image" Target="../media/image47.gif"/><Relationship Id="rId4" Type="http://schemas.openxmlformats.org/officeDocument/2006/relationships/image" Target="../media/image46.gif"/><Relationship Id="rId9" Type="http://schemas.openxmlformats.org/officeDocument/2006/relationships/image" Target="../media/image51.gif"/></Relationships>
</file>

<file path=ppt/slides/_rels/slide18.xml.rels><?xml version="1.0" encoding="UTF-8" standalone="yes"?>
<Relationships xmlns="http://schemas.openxmlformats.org/package/2006/relationships"><Relationship Id="rId8" Type="http://schemas.openxmlformats.org/officeDocument/2006/relationships/image" Target="../media/image58.gif"/><Relationship Id="rId3" Type="http://schemas.openxmlformats.org/officeDocument/2006/relationships/image" Target="../media/image53.gif"/><Relationship Id="rId7" Type="http://schemas.openxmlformats.org/officeDocument/2006/relationships/image" Target="../media/image57.gif"/><Relationship Id="rId2" Type="http://schemas.openxmlformats.org/officeDocument/2006/relationships/image" Target="../media/image52.gif"/><Relationship Id="rId1" Type="http://schemas.openxmlformats.org/officeDocument/2006/relationships/slideLayout" Target="../slideLayouts/slideLayout7.xml"/><Relationship Id="rId6" Type="http://schemas.openxmlformats.org/officeDocument/2006/relationships/image" Target="../media/image56.gif"/><Relationship Id="rId5" Type="http://schemas.openxmlformats.org/officeDocument/2006/relationships/image" Target="../media/image55.gif"/><Relationship Id="rId4" Type="http://schemas.openxmlformats.org/officeDocument/2006/relationships/image" Target="../media/image54.gif"/></Relationships>
</file>

<file path=ppt/slides/_rels/slide19.xml.rels><?xml version="1.0" encoding="UTF-8" standalone="yes"?>
<Relationships xmlns="http://schemas.openxmlformats.org/package/2006/relationships"><Relationship Id="rId8" Type="http://schemas.openxmlformats.org/officeDocument/2006/relationships/image" Target="../media/image65.gif"/><Relationship Id="rId3" Type="http://schemas.openxmlformats.org/officeDocument/2006/relationships/image" Target="../media/image60.gif"/><Relationship Id="rId7" Type="http://schemas.openxmlformats.org/officeDocument/2006/relationships/image" Target="../media/image64.gif"/><Relationship Id="rId2" Type="http://schemas.openxmlformats.org/officeDocument/2006/relationships/image" Target="../media/image59.gif"/><Relationship Id="rId1" Type="http://schemas.openxmlformats.org/officeDocument/2006/relationships/slideLayout" Target="../slideLayouts/slideLayout7.xml"/><Relationship Id="rId6" Type="http://schemas.openxmlformats.org/officeDocument/2006/relationships/image" Target="../media/image63.gif"/><Relationship Id="rId5" Type="http://schemas.openxmlformats.org/officeDocument/2006/relationships/image" Target="../media/image62.gif"/><Relationship Id="rId4" Type="http://schemas.openxmlformats.org/officeDocument/2006/relationships/image" Target="../media/image61.gif"/><Relationship Id="rId9" Type="http://schemas.openxmlformats.org/officeDocument/2006/relationships/image" Target="../media/image66.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0.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8.gif"/><Relationship Id="rId7" Type="http://schemas.openxmlformats.org/officeDocument/2006/relationships/image" Target="../media/image72.gif"/><Relationship Id="rId2" Type="http://schemas.openxmlformats.org/officeDocument/2006/relationships/image" Target="../media/image67.gif"/><Relationship Id="rId1" Type="http://schemas.openxmlformats.org/officeDocument/2006/relationships/slideLayout" Target="../slideLayouts/slideLayout7.xml"/><Relationship Id="rId6" Type="http://schemas.openxmlformats.org/officeDocument/2006/relationships/image" Target="../media/image71.gif"/><Relationship Id="rId5" Type="http://schemas.openxmlformats.org/officeDocument/2006/relationships/image" Target="../media/image70.gif"/><Relationship Id="rId4" Type="http://schemas.openxmlformats.org/officeDocument/2006/relationships/image" Target="../media/image69.gif"/></Relationships>
</file>

<file path=ppt/slides/_rels/slide21.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gif"/><Relationship Id="rId1" Type="http://schemas.openxmlformats.org/officeDocument/2006/relationships/slideLayout" Target="../slideLayouts/slideLayout7.xml"/><Relationship Id="rId6" Type="http://schemas.openxmlformats.org/officeDocument/2006/relationships/image" Target="../media/image77.gif"/><Relationship Id="rId5" Type="http://schemas.openxmlformats.org/officeDocument/2006/relationships/image" Target="../media/image76.gif"/><Relationship Id="rId4" Type="http://schemas.openxmlformats.org/officeDocument/2006/relationships/image" Target="../media/image75.gif"/></Relationships>
</file>

<file path=ppt/slides/_rels/slide2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2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jpeg"/><Relationship Id="rId7" Type="http://schemas.openxmlformats.org/officeDocument/2006/relationships/image" Target="../media/image19.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4" name="Text Box 1"/>
          <p:cNvSpPr txBox="1">
            <a:spLocks noChangeArrowheads="1"/>
          </p:cNvSpPr>
          <p:nvPr/>
        </p:nvSpPr>
        <p:spPr bwMode="auto">
          <a:xfrm>
            <a:off x="161925" y="188913"/>
            <a:ext cx="878522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ctr" eaLnBrk="1" hangingPunct="1"/>
            <a:r>
              <a:rPr lang="en-US" sz="2400" b="1" dirty="0">
                <a:solidFill>
                  <a:srgbClr val="FF0000"/>
                </a:solidFill>
              </a:rPr>
              <a:t>Results from AGN multiple wavelength observations </a:t>
            </a:r>
            <a:r>
              <a:rPr lang="en-US" sz="2400" b="1" dirty="0" smtClean="0">
                <a:solidFill>
                  <a:srgbClr val="FF0000"/>
                </a:solidFill>
              </a:rPr>
              <a:t>and</a:t>
            </a:r>
          </a:p>
          <a:p>
            <a:pPr algn="ctr" eaLnBrk="1" hangingPunct="1"/>
            <a:r>
              <a:rPr lang="en-US" sz="2400" b="1" dirty="0" smtClean="0">
                <a:solidFill>
                  <a:srgbClr val="FF0000"/>
                </a:solidFill>
              </a:rPr>
              <a:t>the </a:t>
            </a:r>
            <a:r>
              <a:rPr lang="en-US" sz="2400" b="1" dirty="0">
                <a:solidFill>
                  <a:srgbClr val="FF0000"/>
                </a:solidFill>
              </a:rPr>
              <a:t>importance </a:t>
            </a:r>
            <a:r>
              <a:rPr lang="en-US" sz="2400" b="1" dirty="0" smtClean="0">
                <a:solidFill>
                  <a:srgbClr val="FF0000"/>
                </a:solidFill>
              </a:rPr>
              <a:t>of monitoring </a:t>
            </a:r>
            <a:r>
              <a:rPr lang="en-US" sz="2400" b="1" dirty="0">
                <a:solidFill>
                  <a:srgbClr val="FF0000"/>
                </a:solidFill>
              </a:rPr>
              <a:t>campaigns</a:t>
            </a:r>
            <a:endParaRPr lang="en-US" b="1" dirty="0">
              <a:solidFill>
                <a:srgbClr val="FF0000"/>
              </a:solidFill>
            </a:endParaRP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816" y="980728"/>
            <a:ext cx="3950648" cy="388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6" descr="http://www.ass-columna.org/Logo/logo%20unip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58" y="1152040"/>
            <a:ext cx="3750002" cy="3600003"/>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
          <p:cNvSpPr txBox="1">
            <a:spLocks noChangeArrowheads="1"/>
          </p:cNvSpPr>
          <p:nvPr/>
        </p:nvSpPr>
        <p:spPr bwMode="auto">
          <a:xfrm>
            <a:off x="162924" y="6195061"/>
            <a:ext cx="8785225"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ctr" eaLnBrk="1" hangingPunct="1"/>
            <a:r>
              <a:rPr lang="en-US" sz="2000" dirty="0" smtClean="0">
                <a:solidFill>
                  <a:schemeClr val="tx1"/>
                </a:solidFill>
              </a:rPr>
              <a:t>24 – 28 April 2012, </a:t>
            </a:r>
            <a:r>
              <a:rPr lang="en-US" sz="2000" dirty="0" err="1" smtClean="0">
                <a:solidFill>
                  <a:schemeClr val="tx1"/>
                </a:solidFill>
              </a:rPr>
              <a:t>Andrevlje</a:t>
            </a:r>
            <a:r>
              <a:rPr lang="en-US" sz="2000" dirty="0" smtClean="0">
                <a:solidFill>
                  <a:schemeClr val="tx1"/>
                </a:solidFill>
              </a:rPr>
              <a:t>, Republic of Serbia</a:t>
            </a:r>
            <a:endParaRPr lang="en-US" sz="2000" dirty="0">
              <a:solidFill>
                <a:schemeClr val="tx1"/>
              </a:solidFill>
            </a:endParaRPr>
          </a:p>
        </p:txBody>
      </p:sp>
      <p:sp>
        <p:nvSpPr>
          <p:cNvPr id="8" name="Text Box 1"/>
          <p:cNvSpPr txBox="1">
            <a:spLocks noChangeArrowheads="1"/>
          </p:cNvSpPr>
          <p:nvPr/>
        </p:nvSpPr>
        <p:spPr bwMode="auto">
          <a:xfrm>
            <a:off x="2555776" y="4869161"/>
            <a:ext cx="422893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eaLnBrk="1" hangingPunct="1"/>
            <a:r>
              <a:rPr lang="en-US" sz="1600" dirty="0" smtClean="0">
                <a:solidFill>
                  <a:schemeClr val="tx1"/>
                </a:solidFill>
              </a:rPr>
              <a:t>G. La Mura		      D. </a:t>
            </a:r>
            <a:r>
              <a:rPr lang="en-US" sz="1600" dirty="0" err="1" smtClean="0">
                <a:solidFill>
                  <a:schemeClr val="tx1"/>
                </a:solidFill>
              </a:rPr>
              <a:t>Ilić</a:t>
            </a:r>
            <a:endParaRPr lang="en-US" sz="1600" dirty="0" smtClean="0">
              <a:solidFill>
                <a:schemeClr val="tx1"/>
              </a:solidFill>
            </a:endParaRPr>
          </a:p>
          <a:p>
            <a:pPr eaLnBrk="1" hangingPunct="1"/>
            <a:r>
              <a:rPr lang="en-US" sz="1600" dirty="0" smtClean="0">
                <a:solidFill>
                  <a:schemeClr val="tx1"/>
                </a:solidFill>
              </a:rPr>
              <a:t>   S. </a:t>
            </a:r>
            <a:r>
              <a:rPr lang="en-US" sz="1600" dirty="0" err="1" smtClean="0">
                <a:solidFill>
                  <a:schemeClr val="tx1"/>
                </a:solidFill>
              </a:rPr>
              <a:t>Ciroi</a:t>
            </a:r>
            <a:r>
              <a:rPr lang="en-US" sz="1600" dirty="0" smtClean="0">
                <a:solidFill>
                  <a:schemeClr val="tx1"/>
                </a:solidFill>
              </a:rPr>
              <a:t>			L. Č</a:t>
            </a:r>
            <a:r>
              <a:rPr lang="en-US" sz="1600" dirty="0" smtClean="0">
                <a:solidFill>
                  <a:schemeClr val="tx1"/>
                </a:solidFill>
              </a:rPr>
              <a:t>. </a:t>
            </a:r>
            <a:r>
              <a:rPr lang="en-US" sz="1600" dirty="0" err="1">
                <a:solidFill>
                  <a:schemeClr val="tx1"/>
                </a:solidFill>
              </a:rPr>
              <a:t>Popović</a:t>
            </a:r>
            <a:endParaRPr lang="en-US" sz="1600" dirty="0" smtClean="0">
              <a:solidFill>
                <a:schemeClr val="tx1"/>
              </a:solidFill>
            </a:endParaRPr>
          </a:p>
          <a:p>
            <a:pPr eaLnBrk="1" hangingPunct="1"/>
            <a:r>
              <a:rPr lang="en-US" sz="1600" dirty="0" smtClean="0">
                <a:solidFill>
                  <a:schemeClr val="tx1"/>
                </a:solidFill>
              </a:rPr>
              <a:t> V. </a:t>
            </a:r>
            <a:r>
              <a:rPr lang="en-US" sz="1600" dirty="0" err="1" smtClean="0">
                <a:solidFill>
                  <a:schemeClr val="tx1"/>
                </a:solidFill>
              </a:rPr>
              <a:t>Cracco</a:t>
            </a:r>
            <a:r>
              <a:rPr lang="en-US" sz="1600" dirty="0" smtClean="0">
                <a:solidFill>
                  <a:schemeClr val="tx1"/>
                </a:solidFill>
              </a:rPr>
              <a:t>		  P. </a:t>
            </a:r>
            <a:r>
              <a:rPr lang="en-US" sz="1600" dirty="0" err="1" smtClean="0">
                <a:solidFill>
                  <a:schemeClr val="tx1"/>
                </a:solidFill>
              </a:rPr>
              <a:t>Rafanelli</a:t>
            </a:r>
            <a:endParaRPr lang="en-US" sz="1600" dirty="0">
              <a:solidFill>
                <a:schemeClr val="tx1"/>
              </a:solidFill>
            </a:endParaRPr>
          </a:p>
        </p:txBody>
      </p:sp>
    </p:spTree>
    <p:extLst>
      <p:ext uri="{BB962C8B-B14F-4D97-AF65-F5344CB8AC3E}">
        <p14:creationId xmlns:p14="http://schemas.microsoft.com/office/powerpoint/2010/main" val="197077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2"/>
          <p:cNvSpPr txBox="1">
            <a:spLocks noChangeArrowheads="1"/>
          </p:cNvSpPr>
          <p:nvPr/>
        </p:nvSpPr>
        <p:spPr bwMode="auto">
          <a:xfrm>
            <a:off x="179388" y="3933825"/>
            <a:ext cx="8713787"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a:latin typeface="Times New Roman" pitchFamily="18" charset="0"/>
              </a:rPr>
              <a:t>Given the complex structure of the emission line region, however, the connection among the broad line profiles and the source kinematics is not straightforward. Here we introduce a composite broadening function (BF) based on the Gauss-Hermite polynomial expansion:</a:t>
            </a:r>
          </a:p>
        </p:txBody>
      </p:sp>
      <p:graphicFrame>
        <p:nvGraphicFramePr>
          <p:cNvPr id="11267" name="Object 13"/>
          <p:cNvGraphicFramePr>
            <a:graphicFrameLocks noChangeAspect="1"/>
          </p:cNvGraphicFramePr>
          <p:nvPr/>
        </p:nvGraphicFramePr>
        <p:xfrm>
          <a:off x="1258888" y="5559425"/>
          <a:ext cx="6696075" cy="1058863"/>
        </p:xfrm>
        <a:graphic>
          <a:graphicData uri="http://schemas.openxmlformats.org/presentationml/2006/ole">
            <mc:AlternateContent xmlns:mc="http://schemas.openxmlformats.org/markup-compatibility/2006">
              <mc:Choice xmlns:v="urn:schemas-microsoft-com:vml" Requires="v">
                <p:oleObj spid="_x0000_s34850" name="Equation" r:id="rId3" imgW="3378200" imgH="533400" progId="Equation.3">
                  <p:embed/>
                </p:oleObj>
              </mc:Choice>
              <mc:Fallback>
                <p:oleObj name="Equation" r:id="rId3" imgW="3378200" imgH="533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5559425"/>
                        <a:ext cx="6696075"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268" name="Picture 20" descr="ConvSpectrum"/>
          <p:cNvPicPr>
            <a:picLocks noChangeAspect="1" noChangeArrowheads="1"/>
          </p:cNvPicPr>
          <p:nvPr/>
        </p:nvPicPr>
        <p:blipFill>
          <a:blip r:embed="rId5">
            <a:lum bright="-48000" contrast="66000"/>
            <a:extLst>
              <a:ext uri="{28A0092B-C50C-407E-A947-70E740481C1C}">
                <a14:useLocalDpi xmlns:a14="http://schemas.microsoft.com/office/drawing/2010/main" val="0"/>
              </a:ext>
            </a:extLst>
          </a:blip>
          <a:srcRect/>
          <a:stretch>
            <a:fillRect/>
          </a:stretch>
        </p:blipFill>
        <p:spPr bwMode="auto">
          <a:xfrm>
            <a:off x="4840288" y="990600"/>
            <a:ext cx="386397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21"/>
          <p:cNvSpPr txBox="1">
            <a:spLocks noChangeArrowheads="1"/>
          </p:cNvSpPr>
          <p:nvPr/>
        </p:nvSpPr>
        <p:spPr bwMode="auto">
          <a:xfrm>
            <a:off x="5364163" y="620713"/>
            <a:ext cx="309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dirty="0">
                <a:latin typeface="Times New Roman" pitchFamily="18" charset="0"/>
                <a:cs typeface="Times New Roman" pitchFamily="18" charset="0"/>
              </a:rPr>
              <a:t>Spectrum of </a:t>
            </a:r>
            <a:r>
              <a:rPr lang="en-US" sz="2000" dirty="0" smtClean="0">
                <a:latin typeface="Times New Roman" pitchFamily="18" charset="0"/>
                <a:cs typeface="Times New Roman" pitchFamily="18" charset="0"/>
              </a:rPr>
              <a:t>PG </a:t>
            </a:r>
            <a:r>
              <a:rPr lang="en-US" sz="2000" dirty="0">
                <a:latin typeface="Times New Roman" pitchFamily="18" charset="0"/>
                <a:cs typeface="Times New Roman" pitchFamily="18" charset="0"/>
              </a:rPr>
              <a:t>1014+4717</a:t>
            </a:r>
          </a:p>
        </p:txBody>
      </p:sp>
      <p:sp>
        <p:nvSpPr>
          <p:cNvPr id="11270" name="Rectangle 22"/>
          <p:cNvSpPr>
            <a:spLocks noChangeArrowheads="1"/>
          </p:cNvSpPr>
          <p:nvPr/>
        </p:nvSpPr>
        <p:spPr bwMode="auto">
          <a:xfrm>
            <a:off x="4787900" y="692150"/>
            <a:ext cx="3960813" cy="3241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11271" name="Picture 18" descr="MassInclDeg"/>
          <p:cNvPicPr>
            <a:picLocks noChangeAspect="1" noChangeArrowheads="1"/>
          </p:cNvPicPr>
          <p:nvPr/>
        </p:nvPicPr>
        <p:blipFill>
          <a:blip r:embed="rId6">
            <a:lum bright="-30000" contrast="60000"/>
            <a:extLst>
              <a:ext uri="{28A0092B-C50C-407E-A947-70E740481C1C}">
                <a14:useLocalDpi xmlns:a14="http://schemas.microsoft.com/office/drawing/2010/main" val="0"/>
              </a:ext>
            </a:extLst>
          </a:blip>
          <a:srcRect/>
          <a:stretch>
            <a:fillRect/>
          </a:stretch>
        </p:blipFill>
        <p:spPr bwMode="auto">
          <a:xfrm>
            <a:off x="357188" y="731838"/>
            <a:ext cx="3313112"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21"/>
          <p:cNvSpPr txBox="1">
            <a:spLocks noChangeArrowheads="1"/>
          </p:cNvSpPr>
          <p:nvPr/>
        </p:nvSpPr>
        <p:spPr bwMode="auto">
          <a:xfrm>
            <a:off x="828675" y="1392238"/>
            <a:ext cx="10080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latin typeface="Times New Roman" pitchFamily="18" charset="0"/>
                <a:cs typeface="Times New Roman" pitchFamily="18" charset="0"/>
              </a:rPr>
              <a:t>10</a:t>
            </a:r>
            <a:r>
              <a:rPr lang="en-US" sz="2000" baseline="30000">
                <a:latin typeface="Times New Roman" pitchFamily="18" charset="0"/>
                <a:cs typeface="Times New Roman" pitchFamily="18" charset="0"/>
              </a:rPr>
              <a:t>7</a:t>
            </a:r>
            <a:r>
              <a:rPr lang="en-US" sz="2000">
                <a:latin typeface="Times New Roman" pitchFamily="18" charset="0"/>
                <a:cs typeface="Times New Roman" pitchFamily="18" charset="0"/>
              </a:rPr>
              <a:t>M    </a:t>
            </a:r>
          </a:p>
          <a:p>
            <a:pPr algn="ctr" eaLnBrk="1" hangingPunct="1"/>
            <a:r>
              <a:rPr lang="en-US" sz="2000" i="1">
                <a:latin typeface="Times New Roman" pitchFamily="18" charset="0"/>
                <a:cs typeface="Times New Roman" pitchFamily="18" charset="0"/>
              </a:rPr>
              <a:t>  i</a:t>
            </a:r>
            <a:r>
              <a:rPr lang="en-US" sz="2000">
                <a:latin typeface="Times New Roman" pitchFamily="18" charset="0"/>
                <a:cs typeface="Times New Roman" pitchFamily="18" charset="0"/>
              </a:rPr>
              <a:t> = 10°</a:t>
            </a:r>
          </a:p>
        </p:txBody>
      </p:sp>
      <p:sp>
        <p:nvSpPr>
          <p:cNvPr id="11273" name="Text Box 22"/>
          <p:cNvSpPr txBox="1">
            <a:spLocks noChangeArrowheads="1"/>
          </p:cNvSpPr>
          <p:nvPr/>
        </p:nvSpPr>
        <p:spPr bwMode="auto">
          <a:xfrm>
            <a:off x="1893888" y="1036638"/>
            <a:ext cx="138271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latin typeface="Times New Roman" pitchFamily="18" charset="0"/>
                <a:cs typeface="Times New Roman" pitchFamily="18" charset="0"/>
              </a:rPr>
              <a:t>1.5 ∙ 10</a:t>
            </a:r>
            <a:r>
              <a:rPr lang="en-US" sz="2000" baseline="30000">
                <a:latin typeface="Times New Roman" pitchFamily="18" charset="0"/>
                <a:cs typeface="Times New Roman" pitchFamily="18" charset="0"/>
              </a:rPr>
              <a:t>8 </a:t>
            </a:r>
            <a:r>
              <a:rPr lang="en-US" sz="2000">
                <a:latin typeface="Times New Roman" pitchFamily="18" charset="0"/>
                <a:cs typeface="Times New Roman" pitchFamily="18" charset="0"/>
              </a:rPr>
              <a:t>M    </a:t>
            </a:r>
          </a:p>
          <a:p>
            <a:pPr algn="ctr" eaLnBrk="1" hangingPunct="1"/>
            <a:r>
              <a:rPr lang="en-US" sz="2000" i="1">
                <a:latin typeface="Times New Roman" pitchFamily="18" charset="0"/>
                <a:cs typeface="Times New Roman" pitchFamily="18" charset="0"/>
              </a:rPr>
              <a:t>       i</a:t>
            </a:r>
            <a:r>
              <a:rPr lang="en-US" sz="2000">
                <a:latin typeface="Times New Roman" pitchFamily="18" charset="0"/>
                <a:cs typeface="Times New Roman" pitchFamily="18" charset="0"/>
              </a:rPr>
              <a:t> = 10°</a:t>
            </a:r>
          </a:p>
        </p:txBody>
      </p:sp>
      <p:grpSp>
        <p:nvGrpSpPr>
          <p:cNvPr id="11274" name="Group 23"/>
          <p:cNvGrpSpPr>
            <a:grpSpLocks/>
          </p:cNvGrpSpPr>
          <p:nvPr/>
        </p:nvGrpSpPr>
        <p:grpSpPr bwMode="auto">
          <a:xfrm>
            <a:off x="1619250" y="1582738"/>
            <a:ext cx="144463" cy="144462"/>
            <a:chOff x="1229" y="3684"/>
            <a:chExt cx="91" cy="91"/>
          </a:xfrm>
        </p:grpSpPr>
        <p:sp>
          <p:nvSpPr>
            <p:cNvPr id="11290" name="Oval 24"/>
            <p:cNvSpPr>
              <a:spLocks noChangeArrowheads="1"/>
            </p:cNvSpPr>
            <p:nvPr/>
          </p:nvSpPr>
          <p:spPr bwMode="auto">
            <a:xfrm>
              <a:off x="1229" y="3684"/>
              <a:ext cx="91" cy="9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291" name="Oval 25"/>
            <p:cNvSpPr>
              <a:spLocks noChangeArrowheads="1"/>
            </p:cNvSpPr>
            <p:nvPr/>
          </p:nvSpPr>
          <p:spPr bwMode="auto">
            <a:xfrm>
              <a:off x="1265" y="3721"/>
              <a:ext cx="23" cy="23"/>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11275" name="Group 26"/>
          <p:cNvGrpSpPr>
            <a:grpSpLocks/>
          </p:cNvGrpSpPr>
          <p:nvPr/>
        </p:nvGrpSpPr>
        <p:grpSpPr bwMode="auto">
          <a:xfrm>
            <a:off x="3155950" y="1235075"/>
            <a:ext cx="144463" cy="144463"/>
            <a:chOff x="1229" y="3684"/>
            <a:chExt cx="91" cy="91"/>
          </a:xfrm>
        </p:grpSpPr>
        <p:sp>
          <p:nvSpPr>
            <p:cNvPr id="11288" name="Oval 27"/>
            <p:cNvSpPr>
              <a:spLocks noChangeArrowheads="1"/>
            </p:cNvSpPr>
            <p:nvPr/>
          </p:nvSpPr>
          <p:spPr bwMode="auto">
            <a:xfrm>
              <a:off x="1229" y="3684"/>
              <a:ext cx="91" cy="9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289" name="Oval 28"/>
            <p:cNvSpPr>
              <a:spLocks noChangeArrowheads="1"/>
            </p:cNvSpPr>
            <p:nvPr/>
          </p:nvSpPr>
          <p:spPr bwMode="auto">
            <a:xfrm>
              <a:off x="1265" y="3721"/>
              <a:ext cx="23" cy="23"/>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1276" name="Text Box 29"/>
          <p:cNvSpPr txBox="1">
            <a:spLocks noChangeArrowheads="1"/>
          </p:cNvSpPr>
          <p:nvPr/>
        </p:nvSpPr>
        <p:spPr bwMode="auto">
          <a:xfrm>
            <a:off x="2281238" y="2570163"/>
            <a:ext cx="10080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latin typeface="Times New Roman" pitchFamily="18" charset="0"/>
                <a:cs typeface="Times New Roman" pitchFamily="18" charset="0"/>
              </a:rPr>
              <a:t>10</a:t>
            </a:r>
            <a:r>
              <a:rPr lang="en-US" sz="2000" baseline="30000">
                <a:latin typeface="Times New Roman" pitchFamily="18" charset="0"/>
                <a:cs typeface="Times New Roman" pitchFamily="18" charset="0"/>
              </a:rPr>
              <a:t>7 </a:t>
            </a:r>
            <a:r>
              <a:rPr lang="en-US" sz="2000">
                <a:latin typeface="Times New Roman" pitchFamily="18" charset="0"/>
                <a:cs typeface="Times New Roman" pitchFamily="18" charset="0"/>
              </a:rPr>
              <a:t>M    </a:t>
            </a:r>
          </a:p>
          <a:p>
            <a:pPr algn="ctr" eaLnBrk="1" hangingPunct="1"/>
            <a:r>
              <a:rPr lang="en-US" sz="2000" i="1">
                <a:latin typeface="Times New Roman" pitchFamily="18" charset="0"/>
                <a:cs typeface="Times New Roman" pitchFamily="18" charset="0"/>
              </a:rPr>
              <a:t>  i</a:t>
            </a:r>
            <a:r>
              <a:rPr lang="en-US" sz="2000">
                <a:latin typeface="Times New Roman" pitchFamily="18" charset="0"/>
                <a:cs typeface="Times New Roman" pitchFamily="18" charset="0"/>
              </a:rPr>
              <a:t> = 45°</a:t>
            </a:r>
          </a:p>
        </p:txBody>
      </p:sp>
      <p:grpSp>
        <p:nvGrpSpPr>
          <p:cNvPr id="11277" name="Group 30"/>
          <p:cNvGrpSpPr>
            <a:grpSpLocks/>
          </p:cNvGrpSpPr>
          <p:nvPr/>
        </p:nvGrpSpPr>
        <p:grpSpPr bwMode="auto">
          <a:xfrm>
            <a:off x="3098800" y="2786063"/>
            <a:ext cx="144463" cy="144462"/>
            <a:chOff x="1229" y="3684"/>
            <a:chExt cx="91" cy="91"/>
          </a:xfrm>
        </p:grpSpPr>
        <p:sp>
          <p:nvSpPr>
            <p:cNvPr id="11286" name="Oval 31"/>
            <p:cNvSpPr>
              <a:spLocks noChangeArrowheads="1"/>
            </p:cNvSpPr>
            <p:nvPr/>
          </p:nvSpPr>
          <p:spPr bwMode="auto">
            <a:xfrm>
              <a:off x="1229" y="3684"/>
              <a:ext cx="91" cy="9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287" name="Oval 32"/>
            <p:cNvSpPr>
              <a:spLocks noChangeArrowheads="1"/>
            </p:cNvSpPr>
            <p:nvPr/>
          </p:nvSpPr>
          <p:spPr bwMode="auto">
            <a:xfrm>
              <a:off x="1265" y="3721"/>
              <a:ext cx="23" cy="23"/>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1278" name="Rectangle 33"/>
          <p:cNvSpPr>
            <a:spLocks noChangeArrowheads="1"/>
          </p:cNvSpPr>
          <p:nvPr/>
        </p:nvSpPr>
        <p:spPr bwMode="auto">
          <a:xfrm>
            <a:off x="976313" y="1412875"/>
            <a:ext cx="879475" cy="668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279" name="Rectangle 34"/>
          <p:cNvSpPr>
            <a:spLocks noChangeArrowheads="1"/>
          </p:cNvSpPr>
          <p:nvPr/>
        </p:nvSpPr>
        <p:spPr bwMode="auto">
          <a:xfrm>
            <a:off x="1979613" y="1039813"/>
            <a:ext cx="1381125" cy="708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280" name="Rectangle 35"/>
          <p:cNvSpPr>
            <a:spLocks noChangeArrowheads="1"/>
          </p:cNvSpPr>
          <p:nvPr/>
        </p:nvSpPr>
        <p:spPr bwMode="auto">
          <a:xfrm>
            <a:off x="2332038" y="2586038"/>
            <a:ext cx="973137"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281" name="Line 36"/>
          <p:cNvSpPr>
            <a:spLocks noChangeShapeType="1"/>
          </p:cNvSpPr>
          <p:nvPr/>
        </p:nvSpPr>
        <p:spPr bwMode="auto">
          <a:xfrm>
            <a:off x="976313" y="2068513"/>
            <a:ext cx="139700" cy="812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282" name="Line 37"/>
          <p:cNvSpPr>
            <a:spLocks noChangeShapeType="1"/>
          </p:cNvSpPr>
          <p:nvPr/>
        </p:nvSpPr>
        <p:spPr bwMode="auto">
          <a:xfrm flipH="1">
            <a:off x="3025775" y="1743075"/>
            <a:ext cx="334963" cy="3508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283" name="Line 38"/>
          <p:cNvSpPr>
            <a:spLocks noChangeShapeType="1"/>
          </p:cNvSpPr>
          <p:nvPr/>
        </p:nvSpPr>
        <p:spPr bwMode="auto">
          <a:xfrm flipH="1" flipV="1">
            <a:off x="3038475" y="2225675"/>
            <a:ext cx="263525"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284" name="Rectangle 41"/>
          <p:cNvSpPr>
            <a:spLocks noChangeArrowheads="1"/>
          </p:cNvSpPr>
          <p:nvPr/>
        </p:nvSpPr>
        <p:spPr bwMode="auto">
          <a:xfrm>
            <a:off x="295275" y="661988"/>
            <a:ext cx="3413125" cy="32718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285" name="Text Box 16"/>
          <p:cNvSpPr txBox="1">
            <a:spLocks noChangeArrowheads="1"/>
          </p:cNvSpPr>
          <p:nvPr/>
        </p:nvSpPr>
        <p:spPr bwMode="auto">
          <a:xfrm>
            <a:off x="179388" y="152400"/>
            <a:ext cx="8785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0000"/>
                </a:solidFill>
              </a:rPr>
              <a:t>The emission line profiles</a:t>
            </a:r>
            <a:endParaRPr lang="en-US" sz="2400" b="1" dirty="0">
              <a:solidFill>
                <a:srgbClr val="FF0000"/>
              </a:solidFill>
            </a:endParaRPr>
          </a:p>
        </p:txBody>
      </p:sp>
    </p:spTree>
    <p:extLst>
      <p:ext uri="{BB962C8B-B14F-4D97-AF65-F5344CB8AC3E}">
        <p14:creationId xmlns:p14="http://schemas.microsoft.com/office/powerpoint/2010/main" val="194280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h4FWHMm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765175"/>
            <a:ext cx="40005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h4FWH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738" y="765175"/>
            <a:ext cx="42799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5"/>
          <p:cNvSpPr txBox="1">
            <a:spLocks noChangeArrowheads="1"/>
          </p:cNvSpPr>
          <p:nvPr/>
        </p:nvSpPr>
        <p:spPr bwMode="auto">
          <a:xfrm>
            <a:off x="0" y="4833938"/>
            <a:ext cx="9144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a:latin typeface="Times New Roman" pitchFamily="18" charset="0"/>
              </a:rPr>
              <a:t>The observed line profile moments are in very good agreement with the predictions of some composite BLR structural models, involving two distinct kinematical contributions: a flat rotating disk, embedded in a surrounding distribution of line emitting material. The inclination of the disk is the main factor affecting the emission line kurtosis.</a:t>
            </a:r>
          </a:p>
        </p:txBody>
      </p:sp>
      <p:sp>
        <p:nvSpPr>
          <p:cNvPr id="12293" name="Line 6"/>
          <p:cNvSpPr>
            <a:spLocks noChangeShapeType="1"/>
          </p:cNvSpPr>
          <p:nvPr/>
        </p:nvSpPr>
        <p:spPr bwMode="auto">
          <a:xfrm>
            <a:off x="1677988" y="1125538"/>
            <a:ext cx="576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294" name="Text Box 7"/>
          <p:cNvSpPr txBox="1">
            <a:spLocks noChangeArrowheads="1"/>
          </p:cNvSpPr>
          <p:nvPr/>
        </p:nvSpPr>
        <p:spPr bwMode="auto">
          <a:xfrm>
            <a:off x="2339975" y="901700"/>
            <a:ext cx="1785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cs typeface="Times New Roman" pitchFamily="18" charset="0"/>
              </a:rPr>
              <a:t>Reference Model</a:t>
            </a:r>
          </a:p>
        </p:txBody>
      </p:sp>
      <p:sp>
        <p:nvSpPr>
          <p:cNvPr id="12295" name="Line 8"/>
          <p:cNvSpPr>
            <a:spLocks noChangeShapeType="1"/>
          </p:cNvSpPr>
          <p:nvPr/>
        </p:nvSpPr>
        <p:spPr bwMode="auto">
          <a:xfrm>
            <a:off x="1677988" y="1412875"/>
            <a:ext cx="576262"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296" name="Text Box 9"/>
          <p:cNvSpPr txBox="1">
            <a:spLocks noChangeArrowheads="1"/>
          </p:cNvSpPr>
          <p:nvPr/>
        </p:nvSpPr>
        <p:spPr bwMode="auto">
          <a:xfrm>
            <a:off x="2327275" y="1196975"/>
            <a:ext cx="1785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cs typeface="Times New Roman" pitchFamily="18" charset="0"/>
              </a:rPr>
              <a:t>Dominating Disk</a:t>
            </a:r>
          </a:p>
        </p:txBody>
      </p:sp>
      <p:sp>
        <p:nvSpPr>
          <p:cNvPr id="12297" name="Text Box 10"/>
          <p:cNvSpPr txBox="1">
            <a:spLocks noChangeArrowheads="1"/>
          </p:cNvSpPr>
          <p:nvPr/>
        </p:nvSpPr>
        <p:spPr bwMode="auto">
          <a:xfrm>
            <a:off x="2327275" y="1484313"/>
            <a:ext cx="17859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cs typeface="Times New Roman" pitchFamily="18" charset="0"/>
              </a:rPr>
              <a:t>Faint Disk</a:t>
            </a:r>
          </a:p>
        </p:txBody>
      </p:sp>
      <p:sp>
        <p:nvSpPr>
          <p:cNvPr id="12298" name="Line 11"/>
          <p:cNvSpPr>
            <a:spLocks noChangeShapeType="1"/>
          </p:cNvSpPr>
          <p:nvPr/>
        </p:nvSpPr>
        <p:spPr bwMode="auto">
          <a:xfrm>
            <a:off x="1677988" y="1700213"/>
            <a:ext cx="5762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299" name="Line 12"/>
          <p:cNvSpPr>
            <a:spLocks noChangeShapeType="1"/>
          </p:cNvSpPr>
          <p:nvPr/>
        </p:nvSpPr>
        <p:spPr bwMode="auto">
          <a:xfrm>
            <a:off x="1677988" y="3221038"/>
            <a:ext cx="576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00" name="Text Box 13"/>
          <p:cNvSpPr txBox="1">
            <a:spLocks noChangeArrowheads="1"/>
          </p:cNvSpPr>
          <p:nvPr/>
        </p:nvSpPr>
        <p:spPr bwMode="auto">
          <a:xfrm>
            <a:off x="2339975" y="2997200"/>
            <a:ext cx="1785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cs typeface="Times New Roman" pitchFamily="18" charset="0"/>
              </a:rPr>
              <a:t>Reference Model</a:t>
            </a:r>
          </a:p>
        </p:txBody>
      </p:sp>
      <p:sp>
        <p:nvSpPr>
          <p:cNvPr id="12301" name="Line 14"/>
          <p:cNvSpPr>
            <a:spLocks noChangeShapeType="1"/>
          </p:cNvSpPr>
          <p:nvPr/>
        </p:nvSpPr>
        <p:spPr bwMode="auto">
          <a:xfrm>
            <a:off x="1677988" y="3508375"/>
            <a:ext cx="576262"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02" name="Text Box 15"/>
          <p:cNvSpPr txBox="1">
            <a:spLocks noChangeArrowheads="1"/>
          </p:cNvSpPr>
          <p:nvPr/>
        </p:nvSpPr>
        <p:spPr bwMode="auto">
          <a:xfrm>
            <a:off x="2327275" y="3292475"/>
            <a:ext cx="1008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cs typeface="Times New Roman" pitchFamily="18" charset="0"/>
              </a:rPr>
              <a:t>High </a:t>
            </a:r>
            <a:r>
              <a:rPr lang="el-GR" i="1">
                <a:latin typeface="Times New Roman" pitchFamily="18" charset="0"/>
                <a:cs typeface="Times New Roman" pitchFamily="18" charset="0"/>
              </a:rPr>
              <a:t>σ</a:t>
            </a:r>
            <a:r>
              <a:rPr lang="it-IT" i="1" baseline="-25000">
                <a:latin typeface="Times New Roman" pitchFamily="18" charset="0"/>
                <a:cs typeface="Times New Roman" pitchFamily="18" charset="0"/>
              </a:rPr>
              <a:t>v</a:t>
            </a:r>
            <a:endParaRPr lang="el-GR">
              <a:latin typeface="Times New Roman" pitchFamily="18" charset="0"/>
              <a:cs typeface="Times New Roman" pitchFamily="18" charset="0"/>
            </a:endParaRPr>
          </a:p>
        </p:txBody>
      </p:sp>
      <p:sp>
        <p:nvSpPr>
          <p:cNvPr id="12303" name="Text Box 16"/>
          <p:cNvSpPr txBox="1">
            <a:spLocks noChangeArrowheads="1"/>
          </p:cNvSpPr>
          <p:nvPr/>
        </p:nvSpPr>
        <p:spPr bwMode="auto">
          <a:xfrm>
            <a:off x="2327275" y="3579813"/>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cs typeface="Times New Roman" pitchFamily="18" charset="0"/>
              </a:rPr>
              <a:t>Low </a:t>
            </a:r>
            <a:r>
              <a:rPr lang="el-GR" i="1">
                <a:latin typeface="Times New Roman" pitchFamily="18" charset="0"/>
              </a:rPr>
              <a:t>σ</a:t>
            </a:r>
            <a:r>
              <a:rPr lang="it-IT" i="1" baseline="-25000">
                <a:latin typeface="Times New Roman" pitchFamily="18" charset="0"/>
              </a:rPr>
              <a:t>v</a:t>
            </a:r>
            <a:endParaRPr lang="el-GR" i="1" baseline="-25000">
              <a:latin typeface="Times New Roman" pitchFamily="18" charset="0"/>
            </a:endParaRPr>
          </a:p>
        </p:txBody>
      </p:sp>
      <p:sp>
        <p:nvSpPr>
          <p:cNvPr id="12304" name="Line 17"/>
          <p:cNvSpPr>
            <a:spLocks noChangeShapeType="1"/>
          </p:cNvSpPr>
          <p:nvPr/>
        </p:nvSpPr>
        <p:spPr bwMode="auto">
          <a:xfrm>
            <a:off x="1677988" y="3795713"/>
            <a:ext cx="5762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05" name="Rectangle 18"/>
          <p:cNvSpPr>
            <a:spLocks noChangeArrowheads="1"/>
          </p:cNvSpPr>
          <p:nvPr/>
        </p:nvSpPr>
        <p:spPr bwMode="auto">
          <a:xfrm>
            <a:off x="250825" y="717550"/>
            <a:ext cx="8688388" cy="4151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 name="Text Box 16"/>
          <p:cNvSpPr txBox="1">
            <a:spLocks noChangeArrowheads="1"/>
          </p:cNvSpPr>
          <p:nvPr/>
        </p:nvSpPr>
        <p:spPr bwMode="auto">
          <a:xfrm>
            <a:off x="179388" y="152400"/>
            <a:ext cx="8785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0000"/>
                </a:solidFill>
              </a:rPr>
              <a:t>The emission line profiles</a:t>
            </a:r>
            <a:endParaRPr lang="en-US" sz="2400" b="1" dirty="0">
              <a:solidFill>
                <a:srgbClr val="FF0000"/>
              </a:solidFill>
            </a:endParaRPr>
          </a:p>
        </p:txBody>
      </p:sp>
    </p:spTree>
    <p:extLst>
      <p:ext uri="{BB962C8B-B14F-4D97-AF65-F5344CB8AC3E}">
        <p14:creationId xmlns:p14="http://schemas.microsoft.com/office/powerpoint/2010/main" val="420622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5" descr="RadioP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388" y="765175"/>
            <a:ext cx="3935412"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KurtInc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739775"/>
            <a:ext cx="4271963"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7"/>
          <p:cNvSpPr txBox="1">
            <a:spLocks noChangeArrowheads="1"/>
          </p:cNvSpPr>
          <p:nvPr/>
        </p:nvSpPr>
        <p:spPr bwMode="auto">
          <a:xfrm>
            <a:off x="180975" y="4843463"/>
            <a:ext cx="4391025"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Tx/>
              <a:buSzTx/>
              <a:buFontTx/>
              <a:buNone/>
            </a:pPr>
            <a:r>
              <a:rPr lang="en-US" sz="2000">
                <a:solidFill>
                  <a:schemeClr val="tx1"/>
                </a:solidFill>
                <a:latin typeface="Times New Roman" pitchFamily="18" charset="0"/>
                <a:cs typeface="Times New Roman" pitchFamily="18" charset="0"/>
              </a:rPr>
              <a:t>Inclination of BLR, with respect to the line of sight, estimated from the line profile kurtosis predicted by complex BLR structural models, allowing for the existence of a flattened component.</a:t>
            </a:r>
          </a:p>
        </p:txBody>
      </p:sp>
      <p:sp>
        <p:nvSpPr>
          <p:cNvPr id="15366" name="Rectangle 8"/>
          <p:cNvSpPr>
            <a:spLocks noChangeArrowheads="1"/>
          </p:cNvSpPr>
          <p:nvPr/>
        </p:nvSpPr>
        <p:spPr bwMode="auto">
          <a:xfrm>
            <a:off x="179388" y="692150"/>
            <a:ext cx="8785225" cy="5735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367" name="Text Box 9"/>
          <p:cNvSpPr txBox="1">
            <a:spLocks noChangeArrowheads="1"/>
          </p:cNvSpPr>
          <p:nvPr/>
        </p:nvSpPr>
        <p:spPr bwMode="auto">
          <a:xfrm>
            <a:off x="5149850" y="4652963"/>
            <a:ext cx="37433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Tx/>
              <a:buSzTx/>
              <a:buFontTx/>
              <a:buNone/>
            </a:pPr>
            <a:r>
              <a:rPr lang="en-US" sz="2000">
                <a:solidFill>
                  <a:schemeClr val="tx1"/>
                </a:solidFill>
                <a:latin typeface="Times New Roman" pitchFamily="18" charset="0"/>
                <a:cs typeface="Times New Roman" pitchFamily="18" charset="0"/>
              </a:rPr>
              <a:t>Degree of linear polarization in the radio observations of Type 1 AGN as a function of the inferred BLR inclination with respect to the observational line of sight.</a:t>
            </a:r>
          </a:p>
        </p:txBody>
      </p:sp>
      <p:sp>
        <p:nvSpPr>
          <p:cNvPr id="8" name="Text Box 16"/>
          <p:cNvSpPr txBox="1">
            <a:spLocks noChangeArrowheads="1"/>
          </p:cNvSpPr>
          <p:nvPr/>
        </p:nvSpPr>
        <p:spPr bwMode="auto">
          <a:xfrm>
            <a:off x="179388" y="152400"/>
            <a:ext cx="8785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0000"/>
                </a:solidFill>
              </a:rPr>
              <a:t>The first test: radio observations</a:t>
            </a:r>
            <a:endParaRPr lang="en-US" sz="2400" b="1" dirty="0">
              <a:solidFill>
                <a:srgbClr val="FF0000"/>
              </a:solidFill>
            </a:endParaRPr>
          </a:p>
        </p:txBody>
      </p:sp>
    </p:spTree>
    <p:extLst>
      <p:ext uri="{BB962C8B-B14F-4D97-AF65-F5344CB8AC3E}">
        <p14:creationId xmlns:p14="http://schemas.microsoft.com/office/powerpoint/2010/main" val="353928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5"/>
          <p:cNvSpPr txBox="1">
            <a:spLocks noChangeArrowheads="1"/>
          </p:cNvSpPr>
          <p:nvPr/>
        </p:nvSpPr>
        <p:spPr bwMode="auto">
          <a:xfrm>
            <a:off x="179512" y="5589588"/>
            <a:ext cx="88204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a:latin typeface="Times New Roman" pitchFamily="18" charset="0"/>
                <a:cs typeface="Times New Roman" pitchFamily="18" charset="0"/>
              </a:rPr>
              <a:t>Left:</a:t>
            </a:r>
            <a:r>
              <a:rPr lang="en-US" sz="2000" dirty="0">
                <a:latin typeface="Times New Roman" pitchFamily="18" charset="0"/>
                <a:cs typeface="Times New Roman" pitchFamily="18" charset="0"/>
              </a:rPr>
              <a:t> Geometrical factors to estimate the SMBH mass from the profile of </a:t>
            </a:r>
            <a:r>
              <a:rPr lang="en-US" sz="2000" dirty="0" smtClean="0">
                <a:latin typeface="Times New Roman" pitchFamily="18" charset="0"/>
                <a:cs typeface="Times New Roman" pitchFamily="18" charset="0"/>
              </a:rPr>
              <a:t>H</a:t>
            </a:r>
            <a:r>
              <a:rPr lang="el-GR" sz="2000" i="1" dirty="0" smtClean="0">
                <a:latin typeface="Times New Roman" pitchFamily="18" charset="0"/>
                <a:cs typeface="Times New Roman" pitchFamily="18" charset="0"/>
              </a:rPr>
              <a:t>β</a:t>
            </a:r>
            <a:r>
              <a:rPr lang="en-US" sz="2000" dirty="0" smtClean="0">
                <a:latin typeface="Times New Roman" pitchFamily="18" charset="0"/>
                <a:cs typeface="Times New Roman" pitchFamily="18" charset="0"/>
              </a:rPr>
              <a:t>. </a:t>
            </a:r>
          </a:p>
          <a:p>
            <a:pPr algn="ctr" eaLnBrk="1" hangingPunct="1"/>
            <a:r>
              <a:rPr lang="en-US" sz="2000" b="1" dirty="0" smtClean="0">
                <a:latin typeface="Times New Roman" pitchFamily="18" charset="0"/>
                <a:cs typeface="Times New Roman" pitchFamily="18" charset="0"/>
              </a:rPr>
              <a:t>Right</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Accretion rates onto the SMBH, given in terms of </a:t>
            </a:r>
            <a:r>
              <a:rPr lang="en-US" sz="2000" dirty="0" err="1">
                <a:latin typeface="Times New Roman" pitchFamily="18" charset="0"/>
                <a:cs typeface="Times New Roman" pitchFamily="18" charset="0"/>
              </a:rPr>
              <a:t>Eddington</a:t>
            </a:r>
            <a:r>
              <a:rPr lang="en-US" sz="2000" dirty="0">
                <a:latin typeface="Times New Roman" pitchFamily="18" charset="0"/>
                <a:cs typeface="Times New Roman" pitchFamily="18" charset="0"/>
              </a:rPr>
              <a:t> ratios, as a function of the corresponding </a:t>
            </a:r>
            <a:r>
              <a:rPr lang="en-US" sz="2000" dirty="0" smtClean="0">
                <a:latin typeface="Times New Roman" pitchFamily="18" charset="0"/>
                <a:cs typeface="Times New Roman" pitchFamily="18" charset="0"/>
              </a:rPr>
              <a:t>FWHM</a:t>
            </a:r>
            <a:r>
              <a:rPr lang="en-US" sz="2000" baseline="-25000" dirty="0" smtClean="0">
                <a:latin typeface="Times New Roman" pitchFamily="18" charset="0"/>
                <a:cs typeface="Times New Roman" pitchFamily="18" charset="0"/>
              </a:rPr>
              <a:t>H</a:t>
            </a:r>
            <a:r>
              <a:rPr lang="el-GR" sz="2000" baseline="-25000" dirty="0" smtClean="0">
                <a:latin typeface="Times New Roman" pitchFamily="18" charset="0"/>
                <a:cs typeface="Times New Roman" pitchFamily="18" charset="0"/>
              </a:rPr>
              <a:t>β</a:t>
            </a:r>
            <a:r>
              <a:rPr lang="en-US" sz="2000" dirty="0" smtClean="0">
                <a:latin typeface="Times New Roman" pitchFamily="18" charset="0"/>
                <a:cs typeface="Times New Roman" pitchFamily="18" charset="0"/>
              </a:rPr>
              <a:t> </a:t>
            </a:r>
            <a:r>
              <a:rPr lang="it-IT" sz="2000" dirty="0">
                <a:latin typeface="Times New Roman" pitchFamily="18" charset="0"/>
                <a:cs typeface="Times New Roman" pitchFamily="18" charset="0"/>
              </a:rPr>
              <a:t>(from </a:t>
            </a:r>
            <a:r>
              <a:rPr lang="it-IT" sz="2000" dirty="0">
                <a:solidFill>
                  <a:srgbClr val="0000FF"/>
                </a:solidFill>
                <a:latin typeface="Times New Roman" pitchFamily="18" charset="0"/>
                <a:cs typeface="Times New Roman" pitchFamily="18" charset="0"/>
              </a:rPr>
              <a:t>La Mura et al. 2009, </a:t>
            </a:r>
            <a:r>
              <a:rPr lang="it-IT" sz="2000" dirty="0" err="1">
                <a:solidFill>
                  <a:srgbClr val="0000FF"/>
                </a:solidFill>
                <a:latin typeface="Times New Roman" pitchFamily="18" charset="0"/>
                <a:cs typeface="Times New Roman" pitchFamily="18" charset="0"/>
              </a:rPr>
              <a:t>ApJ</a:t>
            </a:r>
            <a:r>
              <a:rPr lang="it-IT" sz="2000" dirty="0">
                <a:solidFill>
                  <a:srgbClr val="0000FF"/>
                </a:solidFill>
                <a:latin typeface="Times New Roman" pitchFamily="18" charset="0"/>
                <a:cs typeface="Times New Roman" pitchFamily="18" charset="0"/>
              </a:rPr>
              <a:t>, 693, 1437</a:t>
            </a:r>
            <a:r>
              <a:rPr lang="it-IT"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4340" name="Rectangle 6"/>
          <p:cNvSpPr>
            <a:spLocks noChangeArrowheads="1"/>
          </p:cNvSpPr>
          <p:nvPr/>
        </p:nvSpPr>
        <p:spPr bwMode="auto">
          <a:xfrm>
            <a:off x="179388" y="1842365"/>
            <a:ext cx="8785226" cy="48712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14341" name="Object 7"/>
          <p:cNvGraphicFramePr>
            <a:graphicFrameLocks noChangeAspect="1"/>
          </p:cNvGraphicFramePr>
          <p:nvPr/>
        </p:nvGraphicFramePr>
        <p:xfrm>
          <a:off x="468313" y="833438"/>
          <a:ext cx="2036762" cy="808037"/>
        </p:xfrm>
        <a:graphic>
          <a:graphicData uri="http://schemas.openxmlformats.org/presentationml/2006/ole">
            <mc:AlternateContent xmlns:mc="http://schemas.openxmlformats.org/markup-compatibility/2006">
              <mc:Choice xmlns:v="urn:schemas-microsoft-com:vml" Requires="v">
                <p:oleObj spid="_x0000_s35902" name="Equazione" r:id="rId3" imgW="1054080" imgH="419040" progId="Equation.3">
                  <p:embed/>
                </p:oleObj>
              </mc:Choice>
              <mc:Fallback>
                <p:oleObj name="Equazione" r:id="rId3" imgW="105408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833438"/>
                        <a:ext cx="2036762" cy="808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2" name="Object 8"/>
          <p:cNvGraphicFramePr>
            <a:graphicFrameLocks noChangeAspect="1"/>
          </p:cNvGraphicFramePr>
          <p:nvPr/>
        </p:nvGraphicFramePr>
        <p:xfrm>
          <a:off x="2943225" y="727075"/>
          <a:ext cx="5805488" cy="1030288"/>
        </p:xfrm>
        <a:graphic>
          <a:graphicData uri="http://schemas.openxmlformats.org/presentationml/2006/ole">
            <mc:AlternateContent xmlns:mc="http://schemas.openxmlformats.org/markup-compatibility/2006">
              <mc:Choice xmlns:v="urn:schemas-microsoft-com:vml" Requires="v">
                <p:oleObj spid="_x0000_s35903" name="Equazione" r:id="rId5" imgW="2869920" imgH="533160" progId="Equation.3">
                  <p:embed/>
                </p:oleObj>
              </mc:Choice>
              <mc:Fallback>
                <p:oleObj name="Equazione" r:id="rId5" imgW="2869920" imgH="5331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3225" y="727075"/>
                        <a:ext cx="5805488"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343" name="Picture 9" descr="GeomFa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075" y="1916113"/>
            <a:ext cx="381635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0" descr="AccRa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3425" y="1916113"/>
            <a:ext cx="38481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p:nvSpPr>
        <p:spPr bwMode="auto">
          <a:xfrm>
            <a:off x="179388" y="152400"/>
            <a:ext cx="8785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0000"/>
                </a:solidFill>
              </a:rPr>
              <a:t>The emission line profiles</a:t>
            </a:r>
            <a:endParaRPr lang="en-US" sz="2400" b="1" dirty="0">
              <a:solidFill>
                <a:srgbClr val="FF0000"/>
              </a:solidFill>
            </a:endParaRPr>
          </a:p>
        </p:txBody>
      </p:sp>
    </p:spTree>
    <p:extLst>
      <p:ext uri="{BB962C8B-B14F-4D97-AF65-F5344CB8AC3E}">
        <p14:creationId xmlns:p14="http://schemas.microsoft.com/office/powerpoint/2010/main" val="18998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231" y="1042987"/>
            <a:ext cx="914400" cy="8286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Text Box 4"/>
          <p:cNvSpPr txBox="1">
            <a:spLocks noChangeArrowheads="1"/>
          </p:cNvSpPr>
          <p:nvPr/>
        </p:nvSpPr>
        <p:spPr bwMode="auto">
          <a:xfrm>
            <a:off x="179388" y="152400"/>
            <a:ext cx="8785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0000"/>
                </a:solidFill>
              </a:rPr>
              <a:t>Optical monitoring and Reverberation Mapping</a:t>
            </a:r>
            <a:endParaRPr lang="en-US" sz="2400" b="1" dirty="0">
              <a:solidFill>
                <a:srgbClr val="FF0000"/>
              </a:solidFill>
            </a:endParaRPr>
          </a:p>
        </p:txBody>
      </p:sp>
      <p:pic>
        <p:nvPicPr>
          <p:cNvPr id="5123" name="Picture 5" descr="ELreverb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238" y="735013"/>
            <a:ext cx="3889375"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7"/>
          <p:cNvSpPr txBox="1">
            <a:spLocks noChangeArrowheads="1"/>
          </p:cNvSpPr>
          <p:nvPr/>
        </p:nvSpPr>
        <p:spPr bwMode="auto">
          <a:xfrm>
            <a:off x="4213225" y="4637088"/>
            <a:ext cx="3587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sz="2000" i="1">
                <a:latin typeface="Times New Roman" pitchFamily="18" charset="0"/>
              </a:rPr>
              <a:t>λ</a:t>
            </a:r>
            <a:endParaRPr lang="en-US" sz="2000" i="1">
              <a:latin typeface="Times New Roman" pitchFamily="18" charset="0"/>
            </a:endParaRPr>
          </a:p>
        </p:txBody>
      </p:sp>
      <p:sp>
        <p:nvSpPr>
          <p:cNvPr id="5125" name="Text Box 8"/>
          <p:cNvSpPr txBox="1">
            <a:spLocks noChangeArrowheads="1"/>
          </p:cNvSpPr>
          <p:nvPr/>
        </p:nvSpPr>
        <p:spPr bwMode="auto">
          <a:xfrm>
            <a:off x="5076825" y="4481513"/>
            <a:ext cx="38163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latin typeface="Times New Roman" pitchFamily="18" charset="0"/>
              </a:rPr>
              <a:t>Differential emission line light curves in the spectrum of </a:t>
            </a:r>
          </a:p>
          <a:p>
            <a:pPr algn="ctr" eaLnBrk="1" hangingPunct="1"/>
            <a:r>
              <a:rPr lang="en-US" sz="2000">
                <a:latin typeface="Times New Roman" pitchFamily="18" charset="0"/>
              </a:rPr>
              <a:t>NGC 4151 (Maoz et al. 1991)</a:t>
            </a:r>
          </a:p>
        </p:txBody>
      </p:sp>
      <p:sp>
        <p:nvSpPr>
          <p:cNvPr id="5126" name="Text Box 9"/>
          <p:cNvSpPr txBox="1">
            <a:spLocks noChangeArrowheads="1"/>
          </p:cNvSpPr>
          <p:nvPr/>
        </p:nvSpPr>
        <p:spPr bwMode="auto">
          <a:xfrm>
            <a:off x="34925" y="5445125"/>
            <a:ext cx="91090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a:latin typeface="Times New Roman" pitchFamily="18" charset="0"/>
              </a:rPr>
              <a:t>Some details of the BELR structure and kinematics can be derived from the analysis of correlated variations in the continuum and emission lines of the spectra, through the </a:t>
            </a:r>
            <a:r>
              <a:rPr lang="en-US" sz="2400" i="1">
                <a:latin typeface="Times New Roman" pitchFamily="18" charset="0"/>
              </a:rPr>
              <a:t>Reverberation Mapping</a:t>
            </a:r>
            <a:r>
              <a:rPr lang="en-US" sz="2400">
                <a:latin typeface="Times New Roman" pitchFamily="18" charset="0"/>
              </a:rPr>
              <a:t> (RM) technique.</a:t>
            </a:r>
          </a:p>
        </p:txBody>
      </p:sp>
      <p:sp>
        <p:nvSpPr>
          <p:cNvPr id="5127" name="Rectangle 10"/>
          <p:cNvSpPr>
            <a:spLocks noChangeArrowheads="1"/>
          </p:cNvSpPr>
          <p:nvPr/>
        </p:nvSpPr>
        <p:spPr bwMode="auto">
          <a:xfrm>
            <a:off x="63500" y="663575"/>
            <a:ext cx="4724400" cy="43926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8" name="Rectangle 11"/>
          <p:cNvSpPr>
            <a:spLocks noChangeArrowheads="1"/>
          </p:cNvSpPr>
          <p:nvPr/>
        </p:nvSpPr>
        <p:spPr bwMode="auto">
          <a:xfrm>
            <a:off x="5003800" y="663575"/>
            <a:ext cx="4048125" cy="48244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 name="Ovale 1"/>
          <p:cNvSpPr/>
          <p:nvPr/>
        </p:nvSpPr>
        <p:spPr>
          <a:xfrm>
            <a:off x="862013" y="1384300"/>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Ovale 2"/>
          <p:cNvSpPr/>
          <p:nvPr/>
        </p:nvSpPr>
        <p:spPr>
          <a:xfrm>
            <a:off x="358775" y="920750"/>
            <a:ext cx="1152525" cy="1073150"/>
          </a:xfrm>
          <a:prstGeom prst="ellipse">
            <a:avLst/>
          </a:prstGeom>
          <a:no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2" name="Ovale 11"/>
          <p:cNvSpPr/>
          <p:nvPr/>
        </p:nvSpPr>
        <p:spPr>
          <a:xfrm>
            <a:off x="823913" y="1354138"/>
            <a:ext cx="223837" cy="203200"/>
          </a:xfrm>
          <a:prstGeom prst="ellipse">
            <a:avLst/>
          </a:prstGeom>
          <a:noFill/>
          <a:ln w="254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 name="Ovale 12"/>
          <p:cNvSpPr/>
          <p:nvPr/>
        </p:nvSpPr>
        <p:spPr>
          <a:xfrm>
            <a:off x="279400" y="844550"/>
            <a:ext cx="1301750" cy="1216025"/>
          </a:xfrm>
          <a:prstGeom prst="ellipse">
            <a:avLst/>
          </a:prstGeom>
          <a:noFill/>
          <a:ln w="1016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6" name="Connettore 2 5"/>
          <p:cNvCxnSpPr/>
          <p:nvPr/>
        </p:nvCxnSpPr>
        <p:spPr>
          <a:xfrm flipV="1">
            <a:off x="755650" y="2205038"/>
            <a:ext cx="0" cy="24479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755650" y="4652963"/>
            <a:ext cx="352901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Figura a mano libera 10"/>
          <p:cNvSpPr/>
          <p:nvPr/>
        </p:nvSpPr>
        <p:spPr>
          <a:xfrm>
            <a:off x="1898650" y="3232150"/>
            <a:ext cx="539750" cy="779463"/>
          </a:xfrm>
          <a:custGeom>
            <a:avLst/>
            <a:gdLst>
              <a:gd name="connsiteX0" fmla="*/ 0 w 540327"/>
              <a:gd name="connsiteY0" fmla="*/ 474651 h 779451"/>
              <a:gd name="connsiteX1" fmla="*/ 152400 w 540327"/>
              <a:gd name="connsiteY1" fmla="*/ 336106 h 779451"/>
              <a:gd name="connsiteX2" fmla="*/ 304800 w 540327"/>
              <a:gd name="connsiteY2" fmla="*/ 3597 h 779451"/>
              <a:gd name="connsiteX3" fmla="*/ 429491 w 540327"/>
              <a:gd name="connsiteY3" fmla="*/ 571633 h 779451"/>
              <a:gd name="connsiteX4" fmla="*/ 540327 w 540327"/>
              <a:gd name="connsiteY4" fmla="*/ 779451 h 77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327" h="779451">
                <a:moveTo>
                  <a:pt x="0" y="474651"/>
                </a:moveTo>
                <a:cubicBezTo>
                  <a:pt x="50800" y="444633"/>
                  <a:pt x="101600" y="414615"/>
                  <a:pt x="152400" y="336106"/>
                </a:cubicBezTo>
                <a:cubicBezTo>
                  <a:pt x="203200" y="257597"/>
                  <a:pt x="258618" y="-35657"/>
                  <a:pt x="304800" y="3597"/>
                </a:cubicBezTo>
                <a:cubicBezTo>
                  <a:pt x="350982" y="42851"/>
                  <a:pt x="390237" y="442324"/>
                  <a:pt x="429491" y="571633"/>
                </a:cubicBezTo>
                <a:cubicBezTo>
                  <a:pt x="468746" y="700942"/>
                  <a:pt x="504536" y="740196"/>
                  <a:pt x="540327" y="779451"/>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
        <p:nvSpPr>
          <p:cNvPr id="14" name="Figura a mano libera 13"/>
          <p:cNvSpPr/>
          <p:nvPr/>
        </p:nvSpPr>
        <p:spPr>
          <a:xfrm>
            <a:off x="3297238" y="3082925"/>
            <a:ext cx="762000" cy="1355725"/>
          </a:xfrm>
          <a:custGeom>
            <a:avLst/>
            <a:gdLst>
              <a:gd name="connsiteX0" fmla="*/ 0 w 762000"/>
              <a:gd name="connsiteY0" fmla="*/ 1233341 h 1355788"/>
              <a:gd name="connsiteX1" fmla="*/ 193963 w 762000"/>
              <a:gd name="connsiteY1" fmla="*/ 1067086 h 1355788"/>
              <a:gd name="connsiteX2" fmla="*/ 415636 w 762000"/>
              <a:gd name="connsiteY2" fmla="*/ 286 h 1355788"/>
              <a:gd name="connsiteX3" fmla="*/ 651163 w 762000"/>
              <a:gd name="connsiteY3" fmla="*/ 1177923 h 1355788"/>
              <a:gd name="connsiteX4" fmla="*/ 762000 w 762000"/>
              <a:gd name="connsiteY4" fmla="*/ 1330323 h 135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 h="1355788">
                <a:moveTo>
                  <a:pt x="0" y="1233341"/>
                </a:moveTo>
                <a:cubicBezTo>
                  <a:pt x="62345" y="1252968"/>
                  <a:pt x="124690" y="1272595"/>
                  <a:pt x="193963" y="1067086"/>
                </a:cubicBezTo>
                <a:cubicBezTo>
                  <a:pt x="263236" y="861577"/>
                  <a:pt x="339436" y="-18187"/>
                  <a:pt x="415636" y="286"/>
                </a:cubicBezTo>
                <a:cubicBezTo>
                  <a:pt x="491836" y="18759"/>
                  <a:pt x="593436" y="956250"/>
                  <a:pt x="651163" y="1177923"/>
                </a:cubicBezTo>
                <a:cubicBezTo>
                  <a:pt x="708890" y="1399596"/>
                  <a:pt x="735445" y="1364959"/>
                  <a:pt x="762000" y="1330323"/>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grpSp>
        <p:nvGrpSpPr>
          <p:cNvPr id="26" name="Gruppo 25"/>
          <p:cNvGrpSpPr>
            <a:grpSpLocks/>
          </p:cNvGrpSpPr>
          <p:nvPr/>
        </p:nvGrpSpPr>
        <p:grpSpPr bwMode="auto">
          <a:xfrm>
            <a:off x="900113" y="3497263"/>
            <a:ext cx="3152775" cy="939800"/>
            <a:chOff x="899592" y="2921291"/>
            <a:chExt cx="3152670" cy="939757"/>
          </a:xfrm>
        </p:grpSpPr>
        <p:sp>
          <p:nvSpPr>
            <p:cNvPr id="9" name="Figura a mano libera 8"/>
            <p:cNvSpPr/>
            <p:nvPr/>
          </p:nvSpPr>
          <p:spPr>
            <a:xfrm>
              <a:off x="899592" y="2921291"/>
              <a:ext cx="3117746" cy="939757"/>
            </a:xfrm>
            <a:custGeom>
              <a:avLst/>
              <a:gdLst>
                <a:gd name="connsiteX0" fmla="*/ 0 w 3117273"/>
                <a:gd name="connsiteY0" fmla="*/ 98548 h 939757"/>
                <a:gd name="connsiteX1" fmla="*/ 277091 w 3117273"/>
                <a:gd name="connsiteY1" fmla="*/ 1566 h 939757"/>
                <a:gd name="connsiteX2" fmla="*/ 914400 w 3117273"/>
                <a:gd name="connsiteY2" fmla="*/ 167821 h 939757"/>
                <a:gd name="connsiteX3" fmla="*/ 1759527 w 3117273"/>
                <a:gd name="connsiteY3" fmla="*/ 625021 h 939757"/>
                <a:gd name="connsiteX4" fmla="*/ 2673927 w 3117273"/>
                <a:gd name="connsiteY4" fmla="*/ 902112 h 939757"/>
                <a:gd name="connsiteX5" fmla="*/ 3117273 w 3117273"/>
                <a:gd name="connsiteY5" fmla="*/ 929821 h 93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7273" h="939757">
                  <a:moveTo>
                    <a:pt x="0" y="98548"/>
                  </a:moveTo>
                  <a:cubicBezTo>
                    <a:pt x="62345" y="44284"/>
                    <a:pt x="124691" y="-9980"/>
                    <a:pt x="277091" y="1566"/>
                  </a:cubicBezTo>
                  <a:cubicBezTo>
                    <a:pt x="429491" y="13111"/>
                    <a:pt x="667327" y="63912"/>
                    <a:pt x="914400" y="167821"/>
                  </a:cubicBezTo>
                  <a:cubicBezTo>
                    <a:pt x="1161473" y="271730"/>
                    <a:pt x="1466273" y="502639"/>
                    <a:pt x="1759527" y="625021"/>
                  </a:cubicBezTo>
                  <a:cubicBezTo>
                    <a:pt x="2052781" y="747403"/>
                    <a:pt x="2447636" y="851312"/>
                    <a:pt x="2673927" y="902112"/>
                  </a:cubicBezTo>
                  <a:cubicBezTo>
                    <a:pt x="2900218" y="952912"/>
                    <a:pt x="3008745" y="941366"/>
                    <a:pt x="3117273" y="929821"/>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cxnSp>
          <p:nvCxnSpPr>
            <p:cNvPr id="17" name="Connettore 1 16"/>
            <p:cNvCxnSpPr/>
            <p:nvPr/>
          </p:nvCxnSpPr>
          <p:spPr>
            <a:xfrm>
              <a:off x="1912383" y="3130831"/>
              <a:ext cx="527032" cy="304786"/>
            </a:xfrm>
            <a:prstGeom prst="line">
              <a:avLst/>
            </a:prstGeom>
            <a:ln w="38100">
              <a:solidFill>
                <a:srgbClr val="CCECFF"/>
              </a:solidFill>
            </a:ln>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a:off x="3323623" y="3775327"/>
              <a:ext cx="354001" cy="74609"/>
            </a:xfrm>
            <a:prstGeom prst="line">
              <a:avLst/>
            </a:prstGeom>
            <a:ln w="38100">
              <a:solidFill>
                <a:srgbClr val="CCECFF"/>
              </a:solidFill>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3658575" y="3846761"/>
              <a:ext cx="393687" cy="3175"/>
            </a:xfrm>
            <a:prstGeom prst="line">
              <a:avLst/>
            </a:prstGeom>
            <a:ln w="38100">
              <a:solidFill>
                <a:srgbClr val="CCECFF"/>
              </a:solidFill>
            </a:ln>
          </p:spPr>
          <p:style>
            <a:lnRef idx="1">
              <a:schemeClr val="accent1"/>
            </a:lnRef>
            <a:fillRef idx="0">
              <a:schemeClr val="accent1"/>
            </a:fillRef>
            <a:effectRef idx="0">
              <a:schemeClr val="accent1"/>
            </a:effectRef>
            <a:fontRef idx="minor">
              <a:schemeClr val="tx1"/>
            </a:fontRef>
          </p:style>
        </p:cxnSp>
      </p:grpSp>
      <p:sp>
        <p:nvSpPr>
          <p:cNvPr id="5139" name="Text Box 7"/>
          <p:cNvSpPr txBox="1">
            <a:spLocks noChangeArrowheads="1"/>
          </p:cNvSpPr>
          <p:nvPr/>
        </p:nvSpPr>
        <p:spPr bwMode="auto">
          <a:xfrm>
            <a:off x="34925" y="2092325"/>
            <a:ext cx="7588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2000" i="1">
                <a:latin typeface="Times New Roman" pitchFamily="18" charset="0"/>
              </a:rPr>
              <a:t>F </a:t>
            </a:r>
            <a:r>
              <a:rPr lang="it-IT" sz="2000">
                <a:latin typeface="Times New Roman" pitchFamily="18" charset="0"/>
              </a:rPr>
              <a:t>(</a:t>
            </a:r>
            <a:r>
              <a:rPr lang="el-GR" sz="2000" i="1">
                <a:latin typeface="Times New Roman" pitchFamily="18" charset="0"/>
              </a:rPr>
              <a:t>λ</a:t>
            </a:r>
            <a:r>
              <a:rPr lang="it-IT" sz="2000">
                <a:latin typeface="Times New Roman" pitchFamily="18" charset="0"/>
              </a:rPr>
              <a:t>)</a:t>
            </a:r>
            <a:endParaRPr lang="en-US" sz="2000" i="1">
              <a:latin typeface="Times New Roman" pitchFamily="18" charset="0"/>
            </a:endParaRPr>
          </a:p>
        </p:txBody>
      </p:sp>
    </p:spTree>
    <p:extLst>
      <p:ext uri="{BB962C8B-B14F-4D97-AF65-F5344CB8AC3E}">
        <p14:creationId xmlns:p14="http://schemas.microsoft.com/office/powerpoint/2010/main" val="81310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autoRev="1" fill="hold" nodeType="afterEffect">
                                  <p:stCondLst>
                                    <p:cond delay="0"/>
                                  </p:stCondLst>
                                  <p:childTnLst>
                                    <p:animClr clrSpc="rgb" dir="cw">
                                      <p:cBhvr>
                                        <p:cTn id="6" dur="1000" fill="hold"/>
                                        <p:tgtEl>
                                          <p:spTgt spid="2"/>
                                        </p:tgtEl>
                                        <p:attrNameLst>
                                          <p:attrName>fillcolor</p:attrName>
                                        </p:attrNameLst>
                                      </p:cBhvr>
                                      <p:to>
                                        <a:schemeClr val="bg1"/>
                                      </p:to>
                                    </p:animClr>
                                    <p:set>
                                      <p:cBhvr>
                                        <p:cTn id="7" dur="1000" fill="hold"/>
                                        <p:tgtEl>
                                          <p:spTgt spid="2"/>
                                        </p:tgtEl>
                                        <p:attrNameLst>
                                          <p:attrName>fill.type</p:attrName>
                                        </p:attrNameLst>
                                      </p:cBhvr>
                                      <p:to>
                                        <p:strVal val="solid"/>
                                      </p:to>
                                    </p:set>
                                    <p:set>
                                      <p:cBhvr>
                                        <p:cTn id="8" dur="1000" fill="hold"/>
                                        <p:tgtEl>
                                          <p:spTgt spid="2"/>
                                        </p:tgtEl>
                                        <p:attrNameLst>
                                          <p:attrName>fill.on</p:attrName>
                                        </p:attrNameLst>
                                      </p:cBhvr>
                                      <p:to>
                                        <p:strVal val="true"/>
                                      </p:to>
                                    </p:set>
                                  </p:childTnLst>
                                </p:cTn>
                              </p:par>
                              <p:par>
                                <p:cTn id="9" presetID="6" presetClass="emph" presetSubtype="0" repeatCount="indefinite" fill="remove" grpId="0" nodeType="withEffect">
                                  <p:stCondLst>
                                    <p:cond delay="1000"/>
                                  </p:stCondLst>
                                  <p:childTnLst>
                                    <p:animScale>
                                      <p:cBhvr>
                                        <p:cTn id="10" dur="2000" fill="hold"/>
                                        <p:tgtEl>
                                          <p:spTgt spid="12"/>
                                        </p:tgtEl>
                                      </p:cBhvr>
                                      <p:by x="400000" y="400000"/>
                                    </p:animScale>
                                  </p:childTnLst>
                                </p:cTn>
                              </p:par>
                              <p:par>
                                <p:cTn id="11" presetID="7" presetClass="emph" presetSubtype="2" repeatCount="indefinite" fill="hold" nodeType="withEffect">
                                  <p:stCondLst>
                                    <p:cond delay="1000"/>
                                  </p:stCondLst>
                                  <p:childTnLst>
                                    <p:animClr clrSpc="rgb" dir="cw">
                                      <p:cBhvr>
                                        <p:cTn id="12" dur="2000" fill="hold"/>
                                        <p:tgtEl>
                                          <p:spTgt spid="12"/>
                                        </p:tgtEl>
                                        <p:attrNameLst>
                                          <p:attrName>stroke.color</p:attrName>
                                        </p:attrNameLst>
                                      </p:cBhvr>
                                      <p:to>
                                        <a:schemeClr val="bg1"/>
                                      </p:to>
                                    </p:animClr>
                                    <p:set>
                                      <p:cBhvr>
                                        <p:cTn id="13" dur="2000" fill="hold"/>
                                        <p:tgtEl>
                                          <p:spTgt spid="12"/>
                                        </p:tgtEl>
                                        <p:attrNameLst>
                                          <p:attrName>stroke.on</p:attrName>
                                        </p:attrNameLst>
                                      </p:cBhvr>
                                      <p:to>
                                        <p:strVal val="true"/>
                                      </p:to>
                                    </p:set>
                                  </p:childTnLst>
                                </p:cTn>
                              </p:par>
                              <p:par>
                                <p:cTn id="14" presetID="42" presetClass="path" presetSubtype="0" repeatCount="indefinite" accel="50000" decel="50000" autoRev="1" fill="hold" nodeType="withEffect">
                                  <p:stCondLst>
                                    <p:cond delay="1000"/>
                                  </p:stCondLst>
                                  <p:childTnLst>
                                    <p:animMotion origin="layout" path="M -3.33333E-6 -4.44444E-6 L 0.00087 -0.10995 " pathEditMode="relative" rAng="0" ptsTypes="AA">
                                      <p:cBhvr>
                                        <p:cTn id="15" dur="1000" fill="hold"/>
                                        <p:tgtEl>
                                          <p:spTgt spid="26"/>
                                        </p:tgtEl>
                                        <p:attrNameLst>
                                          <p:attrName>ppt_x</p:attrName>
                                          <p:attrName>ppt_y</p:attrName>
                                        </p:attrNameLst>
                                      </p:cBhvr>
                                      <p:rCtr x="35" y="-5509"/>
                                    </p:animMotion>
                                  </p:childTnLst>
                                </p:cTn>
                              </p:par>
                              <p:par>
                                <p:cTn id="16" presetID="42" presetClass="path" presetSubtype="0" repeatCount="indefinite" accel="50000" decel="50000" autoRev="1" fill="hold" nodeType="withEffect">
                                  <p:stCondLst>
                                    <p:cond delay="1000"/>
                                  </p:stCondLst>
                                  <p:childTnLst>
                                    <p:animMotion origin="layout" path="M -2.77778E-6 -0.01042 L 0.00295 -0.11204 " pathEditMode="relative" rAng="0" ptsTypes="AA">
                                      <p:cBhvr>
                                        <p:cTn id="17" dur="1000" fill="hold"/>
                                        <p:tgtEl>
                                          <p:spTgt spid="11"/>
                                        </p:tgtEl>
                                        <p:attrNameLst>
                                          <p:attrName>ppt_x</p:attrName>
                                          <p:attrName>ppt_y</p:attrName>
                                        </p:attrNameLst>
                                      </p:cBhvr>
                                      <p:rCtr x="139" y="-5093"/>
                                    </p:animMotion>
                                  </p:childTnLst>
                                </p:cTn>
                              </p:par>
                              <p:par>
                                <p:cTn id="18" presetID="42" presetClass="path" presetSubtype="0" repeatCount="indefinite" accel="50000" decel="50000" autoRev="1" fill="hold" nodeType="withEffect">
                                  <p:stCondLst>
                                    <p:cond delay="1000"/>
                                  </p:stCondLst>
                                  <p:childTnLst>
                                    <p:animMotion origin="layout" path="M 3.05556E-6 -0.01665 L 0.0033 -0.11124 " pathEditMode="relative" rAng="0" ptsTypes="AA">
                                      <p:cBhvr>
                                        <p:cTn id="19" dur="1000" fill="hold"/>
                                        <p:tgtEl>
                                          <p:spTgt spid="14"/>
                                        </p:tgtEl>
                                        <p:attrNameLst>
                                          <p:attrName>ppt_x</p:attrName>
                                          <p:attrName>ppt_y</p:attrName>
                                        </p:attrNameLst>
                                      </p:cBhvr>
                                      <p:rCtr x="156" y="-4741"/>
                                    </p:animMotion>
                                  </p:childTnLst>
                                </p:cTn>
                              </p:par>
                              <p:par>
                                <p:cTn id="20" presetID="7" presetClass="emph" presetSubtype="2" repeatCount="indefinite" autoRev="1" fill="hold" nodeType="withEffect">
                                  <p:stCondLst>
                                    <p:cond delay="2000"/>
                                  </p:stCondLst>
                                  <p:childTnLst>
                                    <p:animClr clrSpc="rgb" dir="cw">
                                      <p:cBhvr>
                                        <p:cTn id="21" dur="1000" fill="hold"/>
                                        <p:tgtEl>
                                          <p:spTgt spid="3"/>
                                        </p:tgtEl>
                                        <p:attrNameLst>
                                          <p:attrName>stroke.color</p:attrName>
                                        </p:attrNameLst>
                                      </p:cBhvr>
                                      <p:to>
                                        <a:schemeClr val="bg1"/>
                                      </p:to>
                                    </p:animClr>
                                    <p:set>
                                      <p:cBhvr>
                                        <p:cTn id="22" dur="1000" fill="hold"/>
                                        <p:tgtEl>
                                          <p:spTgt spid="3"/>
                                        </p:tgtEl>
                                        <p:attrNameLst>
                                          <p:attrName>stroke.on</p:attrName>
                                        </p:attrNameLst>
                                      </p:cBhvr>
                                      <p:to>
                                        <p:strVal val="true"/>
                                      </p:to>
                                    </p:set>
                                  </p:childTnLst>
                                </p:cTn>
                              </p:par>
                              <p:par>
                                <p:cTn id="23" presetID="6" presetClass="emph" presetSubtype="0" repeatCount="indefinite" autoRev="1" fill="hold" nodeType="withEffect">
                                  <p:stCondLst>
                                    <p:cond delay="2000"/>
                                  </p:stCondLst>
                                  <p:childTnLst>
                                    <p:animScale>
                                      <p:cBhvr>
                                        <p:cTn id="24" dur="1000" fill="hold"/>
                                        <p:tgtEl>
                                          <p:spTgt spid="11"/>
                                        </p:tgtEl>
                                      </p:cBhvr>
                                      <p:by x="150000" y="150000"/>
                                    </p:animScale>
                                  </p:childTnLst>
                                </p:cTn>
                              </p:par>
                              <p:par>
                                <p:cTn id="25" presetID="6" presetClass="emph" presetSubtype="0" repeatCount="indefinite" autoRev="1" fill="hold" nodeType="withEffect">
                                  <p:stCondLst>
                                    <p:cond delay="2000"/>
                                  </p:stCondLst>
                                  <p:childTnLst>
                                    <p:animScale>
                                      <p:cBhvr>
                                        <p:cTn id="26" dur="1000" fill="hold"/>
                                        <p:tgtEl>
                                          <p:spTgt spid="14"/>
                                        </p:tgtEl>
                                      </p:cBhvr>
                                      <p:by x="125000" y="125000"/>
                                    </p:animScale>
                                  </p:childTnLst>
                                </p:cTn>
                              </p:par>
                              <p:par>
                                <p:cTn id="27" presetID="42" presetClass="path" presetSubtype="0" repeatCount="indefinite" accel="50000" decel="50000" fill="remove" grpId="0" nodeType="withEffect">
                                  <p:stCondLst>
                                    <p:cond delay="3000"/>
                                  </p:stCondLst>
                                  <p:childTnLst>
                                    <p:animMotion origin="layout" path="M 3.88889E-6 4.44444E-6 L 0.32743 0.00463 " pathEditMode="relative" rAng="0" ptsTypes="AA">
                                      <p:cBhvr>
                                        <p:cTn id="28" dur="2000" fill="hold"/>
                                        <p:tgtEl>
                                          <p:spTgt spid="13"/>
                                        </p:tgtEl>
                                        <p:attrNameLst>
                                          <p:attrName>ppt_x</p:attrName>
                                          <p:attrName>ppt_y</p:attrName>
                                        </p:attrNameLst>
                                      </p:cBhvr>
                                      <p:rCtr x="16372" y="231"/>
                                    </p:animMotion>
                                  </p:childTnLst>
                                </p:cTn>
                              </p:par>
                              <p:par>
                                <p:cTn id="29" presetID="7" presetClass="emph" presetSubtype="2" repeatCount="indefinite" fill="remove" nodeType="withEffect">
                                  <p:stCondLst>
                                    <p:cond delay="3000"/>
                                  </p:stCondLst>
                                  <p:childTnLst>
                                    <p:animClr clrSpc="rgb" dir="cw">
                                      <p:cBhvr>
                                        <p:cTn id="30" dur="2000" fill="hold"/>
                                        <p:tgtEl>
                                          <p:spTgt spid="13"/>
                                        </p:tgtEl>
                                        <p:attrNameLst>
                                          <p:attrName>stroke.color</p:attrName>
                                        </p:attrNameLst>
                                      </p:cBhvr>
                                      <p:to>
                                        <a:schemeClr val="bg1"/>
                                      </p:to>
                                    </p:animClr>
                                    <p:set>
                                      <p:cBhvr>
                                        <p:cTn id="31" dur="2000" fill="hold"/>
                                        <p:tgtEl>
                                          <p:spTgt spid="13"/>
                                        </p:tgtEl>
                                        <p:attrNameLst>
                                          <p:attrName>stroke.on</p:attrName>
                                        </p:attrNameLst>
                                      </p:cBhvr>
                                      <p:to>
                                        <p:strVal val="true"/>
                                      </p:to>
                                    </p:set>
                                  </p:childTnLst>
                                </p:cTn>
                              </p:par>
                              <p:par>
                                <p:cTn id="32" presetID="6" presetClass="emph" presetSubtype="0" repeatCount="indefinite" fill="hold" grpId="1" nodeType="withEffect">
                                  <p:stCondLst>
                                    <p:cond delay="3000"/>
                                  </p:stCondLst>
                                  <p:childTnLst>
                                    <p:animScale>
                                      <p:cBhvr>
                                        <p:cTn id="33" dur="2000" fill="hold"/>
                                        <p:tgtEl>
                                          <p:spTgt spid="13"/>
                                        </p:tgtEl>
                                      </p:cBhvr>
                                      <p:by x="10000" y="10000"/>
                                    </p:animScale>
                                  </p:childTnLst>
                                </p:cTn>
                              </p:par>
                              <p:par>
                                <p:cTn id="34" presetID="6" presetClass="emph" presetSubtype="0" repeatCount="indefinite" autoRev="1" fill="hold" grpId="2" nodeType="withEffect">
                                  <p:stCondLst>
                                    <p:cond delay="3000"/>
                                  </p:stCondLst>
                                  <p:childTnLst>
                                    <p:animScale>
                                      <p:cBhvr>
                                        <p:cTn id="35" dur="1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3"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profarcheos.altervista.org/immagini/Planisfer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 y="1066895"/>
            <a:ext cx="9140356" cy="5791193"/>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179388" y="152400"/>
            <a:ext cx="8785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0000"/>
                </a:solidFill>
              </a:rPr>
              <a:t>The Reverberation Mapping Campaign</a:t>
            </a:r>
            <a:endParaRPr lang="en-US" sz="2400" b="1" dirty="0">
              <a:solidFill>
                <a:srgbClr val="FF0000"/>
              </a:solidFill>
            </a:endParaRPr>
          </a:p>
        </p:txBody>
      </p:sp>
      <p:grpSp>
        <p:nvGrpSpPr>
          <p:cNvPr id="14" name="Gruppo 13"/>
          <p:cNvGrpSpPr/>
          <p:nvPr/>
        </p:nvGrpSpPr>
        <p:grpSpPr>
          <a:xfrm>
            <a:off x="1171118" y="2003375"/>
            <a:ext cx="5921162" cy="1866965"/>
            <a:chOff x="1171118" y="2003375"/>
            <a:chExt cx="5921162" cy="1866965"/>
          </a:xfrm>
        </p:grpSpPr>
        <p:cxnSp>
          <p:nvCxnSpPr>
            <p:cNvPr id="4" name="Connettore 2 3"/>
            <p:cNvCxnSpPr/>
            <p:nvPr/>
          </p:nvCxnSpPr>
          <p:spPr bwMode="auto">
            <a:xfrm flipV="1">
              <a:off x="4270320" y="2732965"/>
              <a:ext cx="288032" cy="768043"/>
            </a:xfrm>
            <a:prstGeom prst="straightConnector1">
              <a:avLst/>
            </a:prstGeom>
            <a:solidFill>
              <a:srgbClr val="00B8FF"/>
            </a:solidFill>
            <a:ln w="3810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CasellaDiTesto 7"/>
            <p:cNvSpPr txBox="1"/>
            <p:nvPr/>
          </p:nvSpPr>
          <p:spPr>
            <a:xfrm>
              <a:off x="3635896" y="3501008"/>
              <a:ext cx="1152128" cy="369332"/>
            </a:xfrm>
            <a:prstGeom prst="rect">
              <a:avLst/>
            </a:prstGeom>
            <a:noFill/>
          </p:spPr>
          <p:txBody>
            <a:bodyPr wrap="square" rtlCol="0">
              <a:spAutoFit/>
            </a:bodyPr>
            <a:lstStyle/>
            <a:p>
              <a:pPr algn="ctr"/>
              <a:r>
                <a:rPr lang="it-IT" b="1" dirty="0" smtClean="0">
                  <a:solidFill>
                    <a:srgbClr val="0000FF"/>
                  </a:solidFill>
                </a:rPr>
                <a:t>Asiago</a:t>
              </a:r>
              <a:endParaRPr lang="it-IT" b="1" dirty="0">
                <a:solidFill>
                  <a:srgbClr val="0000FF"/>
                </a:solidFill>
              </a:endParaRPr>
            </a:p>
          </p:txBody>
        </p:sp>
        <p:cxnSp>
          <p:nvCxnSpPr>
            <p:cNvPr id="10" name="Connettore 2 9"/>
            <p:cNvCxnSpPr/>
            <p:nvPr/>
          </p:nvCxnSpPr>
          <p:spPr bwMode="auto">
            <a:xfrm flipH="1">
              <a:off x="1187624" y="2636912"/>
              <a:ext cx="360040" cy="664741"/>
            </a:xfrm>
            <a:prstGeom prst="straightConnector1">
              <a:avLst/>
            </a:prstGeom>
            <a:solidFill>
              <a:srgbClr val="00B8FF"/>
            </a:solidFill>
            <a:ln w="3810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CasellaDiTesto 11"/>
            <p:cNvSpPr txBox="1"/>
            <p:nvPr/>
          </p:nvSpPr>
          <p:spPr>
            <a:xfrm>
              <a:off x="1171118" y="2331628"/>
              <a:ext cx="2104738" cy="369332"/>
            </a:xfrm>
            <a:prstGeom prst="rect">
              <a:avLst/>
            </a:prstGeom>
            <a:noFill/>
          </p:spPr>
          <p:txBody>
            <a:bodyPr wrap="square" rtlCol="0">
              <a:spAutoFit/>
            </a:bodyPr>
            <a:lstStyle/>
            <a:p>
              <a:pPr algn="ctr"/>
              <a:r>
                <a:rPr lang="it-IT" b="1" dirty="0" smtClean="0">
                  <a:solidFill>
                    <a:srgbClr val="0000FF"/>
                  </a:solidFill>
                </a:rPr>
                <a:t>MDM </a:t>
              </a:r>
              <a:r>
                <a:rPr lang="it-IT" b="1" dirty="0" err="1" smtClean="0">
                  <a:solidFill>
                    <a:srgbClr val="0000FF"/>
                  </a:solidFill>
                </a:rPr>
                <a:t>at</a:t>
              </a:r>
              <a:r>
                <a:rPr lang="it-IT" b="1" dirty="0" smtClean="0">
                  <a:solidFill>
                    <a:srgbClr val="0000FF"/>
                  </a:solidFill>
                </a:rPr>
                <a:t> </a:t>
              </a:r>
              <a:r>
                <a:rPr lang="it-IT" b="1" dirty="0" err="1" smtClean="0">
                  <a:solidFill>
                    <a:srgbClr val="0000FF"/>
                  </a:solidFill>
                </a:rPr>
                <a:t>Kitt</a:t>
              </a:r>
              <a:r>
                <a:rPr lang="it-IT" b="1" dirty="0" smtClean="0">
                  <a:solidFill>
                    <a:srgbClr val="0000FF"/>
                  </a:solidFill>
                </a:rPr>
                <a:t> </a:t>
              </a:r>
              <a:r>
                <a:rPr lang="it-IT" b="1" dirty="0" err="1" smtClean="0">
                  <a:solidFill>
                    <a:srgbClr val="0000FF"/>
                  </a:solidFill>
                </a:rPr>
                <a:t>Peak</a:t>
              </a:r>
              <a:endParaRPr lang="it-IT" b="1" dirty="0">
                <a:solidFill>
                  <a:srgbClr val="0000FF"/>
                </a:solidFill>
              </a:endParaRPr>
            </a:p>
          </p:txBody>
        </p:sp>
        <p:cxnSp>
          <p:nvCxnSpPr>
            <p:cNvPr id="13" name="Connettore 2 12"/>
            <p:cNvCxnSpPr/>
            <p:nvPr/>
          </p:nvCxnSpPr>
          <p:spPr bwMode="auto">
            <a:xfrm flipH="1">
              <a:off x="5247368" y="2345276"/>
              <a:ext cx="180020" cy="420281"/>
            </a:xfrm>
            <a:prstGeom prst="straightConnector1">
              <a:avLst/>
            </a:prstGeom>
            <a:solidFill>
              <a:srgbClr val="00B8FF"/>
            </a:solidFill>
            <a:ln w="3810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CasellaDiTesto 14"/>
            <p:cNvSpPr txBox="1"/>
            <p:nvPr/>
          </p:nvSpPr>
          <p:spPr>
            <a:xfrm>
              <a:off x="4860032" y="2003375"/>
              <a:ext cx="2232248" cy="369332"/>
            </a:xfrm>
            <a:prstGeom prst="rect">
              <a:avLst/>
            </a:prstGeom>
            <a:noFill/>
          </p:spPr>
          <p:txBody>
            <a:bodyPr wrap="square" rtlCol="0">
              <a:spAutoFit/>
            </a:bodyPr>
            <a:lstStyle/>
            <a:p>
              <a:pPr algn="ctr"/>
              <a:r>
                <a:rPr lang="it-IT" b="1" dirty="0" err="1" smtClean="0">
                  <a:solidFill>
                    <a:srgbClr val="0000FF"/>
                  </a:solidFill>
                </a:rPr>
                <a:t>CrAO</a:t>
              </a:r>
              <a:r>
                <a:rPr lang="it-IT" b="1" dirty="0" smtClean="0">
                  <a:solidFill>
                    <a:srgbClr val="0000FF"/>
                  </a:solidFill>
                </a:rPr>
                <a:t>, </a:t>
              </a:r>
              <a:r>
                <a:rPr lang="it-IT" b="1" dirty="0" err="1" smtClean="0">
                  <a:solidFill>
                    <a:srgbClr val="0000FF"/>
                  </a:solidFill>
                </a:rPr>
                <a:t>Nauchny</a:t>
              </a:r>
              <a:endParaRPr lang="it-IT" b="1" dirty="0">
                <a:solidFill>
                  <a:srgbClr val="0000FF"/>
                </a:solidFill>
              </a:endParaRPr>
            </a:p>
          </p:txBody>
        </p:sp>
      </p:grpSp>
    </p:spTree>
    <p:extLst>
      <p:ext uri="{BB962C8B-B14F-4D97-AF65-F5344CB8AC3E}">
        <p14:creationId xmlns:p14="http://schemas.microsoft.com/office/powerpoint/2010/main" val="269697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pic>
        <p:nvPicPr>
          <p:cNvPr id="38914" name="Picture 2" descr="https://lh5.googleusercontent.com/-qjgqyU6SCTQ/TkAEwHCIx5I/AAAAAAAAESI/5k2YBJ30zjM/s512/IMG_39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5" y="976907"/>
            <a:ext cx="325755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88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1000"/>
                                        <p:tgtEl>
                                          <p:spTgt spid="38914"/>
                                        </p:tgtEl>
                                      </p:cBhvr>
                                    </p:animEffect>
                                  </p:childTnLst>
                                </p:cTn>
                              </p:par>
                              <p:par>
                                <p:cTn id="8" presetID="42" presetClass="path" presetSubtype="0" accel="50000" decel="50000" fill="hold" nodeType="withEffect">
                                  <p:stCondLst>
                                    <p:cond delay="3000"/>
                                  </p:stCondLst>
                                  <p:childTnLst>
                                    <p:animMotion origin="layout" path="M 0 3.33333E-6 L 0.2599 -0.13449 " pathEditMode="relative" rAng="0" ptsTypes="AA">
                                      <p:cBhvr>
                                        <p:cTn id="9" dur="1000" fill="hold"/>
                                        <p:tgtEl>
                                          <p:spTgt spid="38914"/>
                                        </p:tgtEl>
                                        <p:attrNameLst>
                                          <p:attrName>ppt_x</p:attrName>
                                          <p:attrName>ppt_y</p:attrName>
                                        </p:attrNameLst>
                                      </p:cBhvr>
                                      <p:rCtr x="12986" y="-6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800" y="326"/>
            <a:ext cx="6858000" cy="6858000"/>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pic>
        <p:nvPicPr>
          <p:cNvPr id="6" name="Immagin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pic>
        <p:nvPicPr>
          <p:cNvPr id="5" name="Immagin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4800" y="-326"/>
            <a:ext cx="6858000" cy="6858000"/>
          </a:xfrm>
          <a:prstGeom prst="rect">
            <a:avLst/>
          </a:prstGeom>
        </p:spPr>
      </p:pic>
      <p:pic>
        <p:nvPicPr>
          <p:cNvPr id="4" name="Immagin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4800" y="-326"/>
            <a:ext cx="6858000" cy="6858000"/>
          </a:xfrm>
          <a:prstGeom prst="rect">
            <a:avLst/>
          </a:prstGeom>
        </p:spPr>
      </p:pic>
      <p:pic>
        <p:nvPicPr>
          <p:cNvPr id="3" name="Immagin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4800" y="0"/>
            <a:ext cx="6858000" cy="6858000"/>
          </a:xfrm>
          <a:prstGeom prst="rect">
            <a:avLst/>
          </a:prstGeom>
        </p:spPr>
      </p:pic>
    </p:spTree>
    <p:extLst>
      <p:ext uri="{BB962C8B-B14F-4D97-AF65-F5344CB8AC3E}">
        <p14:creationId xmlns:p14="http://schemas.microsoft.com/office/powerpoint/2010/main" val="228289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50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1500"/>
                            </p:stCondLst>
                            <p:childTnLst>
                              <p:par>
                                <p:cTn id="13" presetID="10" presetClass="exit" presetSubtype="0" fill="hold" nodeType="afterEffect">
                                  <p:stCondLst>
                                    <p:cond delay="50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2500"/>
                            </p:stCondLst>
                            <p:childTnLst>
                              <p:par>
                                <p:cTn id="17" presetID="10" presetClass="exit" presetSubtype="0" fill="hold" nodeType="afterEffect">
                                  <p:stCondLst>
                                    <p:cond delay="50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par>
                          <p:cTn id="20" fill="hold">
                            <p:stCondLst>
                              <p:cond delay="3500"/>
                            </p:stCondLst>
                            <p:childTnLst>
                              <p:par>
                                <p:cTn id="21" presetID="10" presetClass="exit" presetSubtype="0" fill="hold" nodeType="afterEffect">
                                  <p:stCondLst>
                                    <p:cond delay="50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4500"/>
                            </p:stCondLst>
                            <p:childTnLst>
                              <p:par>
                                <p:cTn id="25" presetID="10" presetClass="exit" presetSubtype="0" fill="hold" nodeType="afterEffect">
                                  <p:stCondLst>
                                    <p:cond delay="50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par>
                          <p:cTn id="28" fill="hold">
                            <p:stCondLst>
                              <p:cond delay="5500"/>
                            </p:stCondLst>
                            <p:childTnLst>
                              <p:par>
                                <p:cTn id="29" presetID="10" presetClass="exit" presetSubtype="0" fill="hold" nodeType="afterEffect">
                                  <p:stCondLst>
                                    <p:cond delay="50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pic>
        <p:nvPicPr>
          <p:cNvPr id="4" name="Immagin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pic>
        <p:nvPicPr>
          <p:cNvPr id="3" name="Immagin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spTree>
    <p:extLst>
      <p:ext uri="{BB962C8B-B14F-4D97-AF65-F5344CB8AC3E}">
        <p14:creationId xmlns:p14="http://schemas.microsoft.com/office/powerpoint/2010/main" val="208874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50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par>
                          <p:cTn id="12" fill="hold">
                            <p:stCondLst>
                              <p:cond delay="1500"/>
                            </p:stCondLst>
                            <p:childTnLst>
                              <p:par>
                                <p:cTn id="13" presetID="10" presetClass="exit" presetSubtype="0" fill="hold" nodeType="afterEffect">
                                  <p:stCondLst>
                                    <p:cond delay="50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2500"/>
                            </p:stCondLst>
                            <p:childTnLst>
                              <p:par>
                                <p:cTn id="17" presetID="10" presetClass="exit" presetSubtype="0" fill="hold" nodeType="afterEffect">
                                  <p:stCondLst>
                                    <p:cond delay="50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3500"/>
                            </p:stCondLst>
                            <p:childTnLst>
                              <p:par>
                                <p:cTn id="21" presetID="10" presetClass="exit" presetSubtype="0" fill="hold" nodeType="afterEffect">
                                  <p:stCondLst>
                                    <p:cond delay="50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par>
                          <p:cTn id="24" fill="hold">
                            <p:stCondLst>
                              <p:cond delay="4500"/>
                            </p:stCondLst>
                            <p:childTnLst>
                              <p:par>
                                <p:cTn id="25" presetID="10" presetClass="exit" presetSubtype="0" fill="hold" nodeType="afterEffect">
                                  <p:stCondLst>
                                    <p:cond delay="50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pic>
        <p:nvPicPr>
          <p:cNvPr id="5" name="Immagin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pic>
        <p:nvPicPr>
          <p:cNvPr id="4" name="Immagin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pic>
        <p:nvPicPr>
          <p:cNvPr id="3" name="Immagin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pic>
        <p:nvPicPr>
          <p:cNvPr id="2" name="Immagin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spTree>
    <p:extLst>
      <p:ext uri="{BB962C8B-B14F-4D97-AF65-F5344CB8AC3E}">
        <p14:creationId xmlns:p14="http://schemas.microsoft.com/office/powerpoint/2010/main" val="174009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50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par>
                          <p:cTn id="12" fill="hold">
                            <p:stCondLst>
                              <p:cond delay="1500"/>
                            </p:stCondLst>
                            <p:childTnLst>
                              <p:par>
                                <p:cTn id="13" presetID="10" presetClass="exit" presetSubtype="0" fill="hold" nodeType="afterEffect">
                                  <p:stCondLst>
                                    <p:cond delay="50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2500"/>
                            </p:stCondLst>
                            <p:childTnLst>
                              <p:par>
                                <p:cTn id="17" presetID="10" presetClass="exit" presetSubtype="0" fill="hold" nodeType="afterEffect">
                                  <p:stCondLst>
                                    <p:cond delay="50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3500"/>
                            </p:stCondLst>
                            <p:childTnLst>
                              <p:par>
                                <p:cTn id="21" presetID="10" presetClass="exit" presetSubtype="0" fill="hold" nodeType="afterEffect">
                                  <p:stCondLst>
                                    <p:cond delay="50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par>
                          <p:cTn id="24" fill="hold">
                            <p:stCondLst>
                              <p:cond delay="4500"/>
                            </p:stCondLst>
                            <p:childTnLst>
                              <p:par>
                                <p:cTn id="25" presetID="10" presetClass="exit" presetSubtype="0" fill="hold" nodeType="afterEffect">
                                  <p:stCondLst>
                                    <p:cond delay="50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par>
                          <p:cTn id="28" fill="hold">
                            <p:stCondLst>
                              <p:cond delay="5500"/>
                            </p:stCondLst>
                            <p:childTnLst>
                              <p:par>
                                <p:cTn id="29" presetID="10" presetClass="exit" presetSubtype="0" fill="hold" nodeType="afterEffect">
                                  <p:stCondLst>
                                    <p:cond delay="50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179388" y="152400"/>
            <a:ext cx="8785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buClrTx/>
              <a:buSzTx/>
              <a:buFontTx/>
              <a:buNone/>
            </a:pPr>
            <a:r>
              <a:rPr lang="en-US" sz="2800" b="1" dirty="0" smtClean="0">
                <a:solidFill>
                  <a:srgbClr val="FF0000"/>
                </a:solidFill>
              </a:rPr>
              <a:t>Why Active Galactic Nuclei?</a:t>
            </a:r>
            <a:endParaRPr lang="en-US" sz="2800" b="1" dirty="0" smtClean="0">
              <a:solidFill>
                <a:srgbClr val="FF0000"/>
              </a:solidFill>
            </a:endParaRPr>
          </a:p>
        </p:txBody>
      </p:sp>
      <p:pic>
        <p:nvPicPr>
          <p:cNvPr id="17413" name="Picture 5" descr="Milky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78" y="1011213"/>
            <a:ext cx="3600450" cy="2455863"/>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47t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939" y="4293443"/>
            <a:ext cx="2376488" cy="2376487"/>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m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612" y="1076325"/>
            <a:ext cx="3779838" cy="2640013"/>
          </a:xfrm>
          <a:prstGeom prst="rect">
            <a:avLst/>
          </a:prstGeom>
          <a:noFill/>
          <a:extLst>
            <a:ext uri="{909E8E84-426E-40DD-AFC4-6F175D3DCCD1}">
              <a14:hiddenFill xmlns:a14="http://schemas.microsoft.com/office/drawing/2010/main">
                <a:solidFill>
                  <a:srgbClr val="FFFFFF"/>
                </a:solidFill>
              </a14:hiddenFill>
            </a:ext>
          </a:extLst>
        </p:spPr>
      </p:pic>
      <p:sp>
        <p:nvSpPr>
          <p:cNvPr id="17416" name="Text Box 8"/>
          <p:cNvSpPr txBox="1">
            <a:spLocks noChangeArrowheads="1"/>
          </p:cNvSpPr>
          <p:nvPr/>
        </p:nvSpPr>
        <p:spPr bwMode="auto">
          <a:xfrm>
            <a:off x="971377" y="3574305"/>
            <a:ext cx="22320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buClrTx/>
              <a:buSzTx/>
              <a:buFontTx/>
              <a:buNone/>
            </a:pPr>
            <a:r>
              <a:rPr lang="en-US" sz="2000" smtClean="0">
                <a:solidFill>
                  <a:srgbClr val="FFFFFF"/>
                </a:solidFill>
                <a:latin typeface="Times New Roman" pitchFamily="18" charset="0"/>
              </a:rPr>
              <a:t>47 Tacanae, a Globular Cluster</a:t>
            </a:r>
          </a:p>
        </p:txBody>
      </p:sp>
      <p:sp>
        <p:nvSpPr>
          <p:cNvPr id="17417" name="Text Box 9"/>
          <p:cNvSpPr txBox="1">
            <a:spLocks noChangeArrowheads="1"/>
          </p:cNvSpPr>
          <p:nvPr/>
        </p:nvSpPr>
        <p:spPr bwMode="auto">
          <a:xfrm>
            <a:off x="439416" y="620688"/>
            <a:ext cx="3384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buClrTx/>
              <a:buSzTx/>
              <a:buFontTx/>
              <a:buNone/>
            </a:pPr>
            <a:r>
              <a:rPr lang="en-US" sz="2000" dirty="0" smtClean="0">
                <a:solidFill>
                  <a:srgbClr val="FFFFFF"/>
                </a:solidFill>
                <a:latin typeface="Times New Roman" pitchFamily="18" charset="0"/>
              </a:rPr>
              <a:t>The Milky Way, our Galaxy</a:t>
            </a:r>
          </a:p>
        </p:txBody>
      </p:sp>
      <p:sp>
        <p:nvSpPr>
          <p:cNvPr id="17418" name="Text Box 10"/>
          <p:cNvSpPr txBox="1">
            <a:spLocks noChangeArrowheads="1"/>
          </p:cNvSpPr>
          <p:nvPr/>
        </p:nvSpPr>
        <p:spPr bwMode="auto">
          <a:xfrm>
            <a:off x="4826000" y="692150"/>
            <a:ext cx="3384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buClrTx/>
              <a:buSzTx/>
              <a:buFontTx/>
              <a:buNone/>
            </a:pPr>
            <a:r>
              <a:rPr lang="en-US" sz="2000" smtClean="0">
                <a:solidFill>
                  <a:srgbClr val="FFFFFF"/>
                </a:solidFill>
                <a:latin typeface="Times New Roman" pitchFamily="18" charset="0"/>
              </a:rPr>
              <a:t>M 101, a spiral galaxy</a:t>
            </a:r>
          </a:p>
        </p:txBody>
      </p:sp>
      <p:sp>
        <p:nvSpPr>
          <p:cNvPr id="17420" name="Rectangle 12"/>
          <p:cNvSpPr>
            <a:spLocks noChangeArrowheads="1"/>
          </p:cNvSpPr>
          <p:nvPr/>
        </p:nvSpPr>
        <p:spPr bwMode="auto">
          <a:xfrm>
            <a:off x="828502" y="3645743"/>
            <a:ext cx="2519362" cy="30956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buClrTx/>
              <a:buSzTx/>
              <a:buFontTx/>
              <a:buNone/>
            </a:pPr>
            <a:endParaRPr lang="it-IT" smtClean="0">
              <a:solidFill>
                <a:srgbClr val="000000"/>
              </a:solidFill>
            </a:endParaRPr>
          </a:p>
        </p:txBody>
      </p:sp>
      <p:sp>
        <p:nvSpPr>
          <p:cNvPr id="17421" name="Rectangle 13"/>
          <p:cNvSpPr>
            <a:spLocks noChangeArrowheads="1"/>
          </p:cNvSpPr>
          <p:nvPr/>
        </p:nvSpPr>
        <p:spPr bwMode="auto">
          <a:xfrm>
            <a:off x="323528" y="693713"/>
            <a:ext cx="3716338" cy="280828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buClrTx/>
              <a:buSzTx/>
              <a:buFontTx/>
              <a:buNone/>
            </a:pPr>
            <a:endParaRPr lang="it-IT" smtClean="0">
              <a:solidFill>
                <a:srgbClr val="000000"/>
              </a:solidFill>
            </a:endParaRPr>
          </a:p>
        </p:txBody>
      </p:sp>
      <p:sp>
        <p:nvSpPr>
          <p:cNvPr id="17422" name="Rectangle 14"/>
          <p:cNvSpPr>
            <a:spLocks noChangeArrowheads="1"/>
          </p:cNvSpPr>
          <p:nvPr/>
        </p:nvSpPr>
        <p:spPr bwMode="auto">
          <a:xfrm>
            <a:off x="4572000" y="752475"/>
            <a:ext cx="3960812" cy="302418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buClrTx/>
              <a:buSzTx/>
              <a:buFontTx/>
              <a:buNone/>
            </a:pPr>
            <a:endParaRPr lang="it-IT" smtClean="0">
              <a:solidFill>
                <a:srgbClr val="000000"/>
              </a:solidFill>
            </a:endParaRPr>
          </a:p>
        </p:txBody>
      </p:sp>
      <p:pic>
        <p:nvPicPr>
          <p:cNvPr id="38914" name="Picture 2" descr="https://lh5.googleusercontent.com/-9xwqsiM7Zyg/TSIHCv9QuBI/AAAAAAAAD4A/swWZp-Dq7I0/s720/IMG_347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2306" y="4287067"/>
            <a:ext cx="3627944" cy="241863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9"/>
          <p:cNvSpPr txBox="1">
            <a:spLocks noChangeArrowheads="1"/>
          </p:cNvSpPr>
          <p:nvPr/>
        </p:nvSpPr>
        <p:spPr bwMode="auto">
          <a:xfrm>
            <a:off x="4787850" y="3896221"/>
            <a:ext cx="3384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buClrTx/>
              <a:buSzTx/>
              <a:buFontTx/>
              <a:buNone/>
            </a:pPr>
            <a:r>
              <a:rPr lang="en-US" sz="2000" dirty="0" smtClean="0">
                <a:solidFill>
                  <a:srgbClr val="FFFFFF"/>
                </a:solidFill>
                <a:latin typeface="Times New Roman" pitchFamily="18" charset="0"/>
              </a:rPr>
              <a:t>… and the Sun, of course!</a:t>
            </a:r>
            <a:endParaRPr lang="en-US" sz="2000" dirty="0" smtClean="0">
              <a:solidFill>
                <a:srgbClr val="FFFFFF"/>
              </a:solidFill>
              <a:latin typeface="Times New Roman" pitchFamily="18" charset="0"/>
            </a:endParaRPr>
          </a:p>
        </p:txBody>
      </p:sp>
      <p:sp>
        <p:nvSpPr>
          <p:cNvPr id="15" name="Rectangle 13"/>
          <p:cNvSpPr>
            <a:spLocks noChangeArrowheads="1"/>
          </p:cNvSpPr>
          <p:nvPr/>
        </p:nvSpPr>
        <p:spPr bwMode="auto">
          <a:xfrm>
            <a:off x="4672086" y="3933056"/>
            <a:ext cx="3716338" cy="280828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buClrTx/>
              <a:buSzTx/>
              <a:buFontTx/>
              <a:buNone/>
            </a:pPr>
            <a:endParaRPr lang="it-IT" smtClean="0">
              <a:solidFill>
                <a:srgbClr val="000000"/>
              </a:solidFill>
            </a:endParaRPr>
          </a:p>
        </p:txBody>
      </p:sp>
    </p:spTree>
    <p:extLst>
      <p:ext uri="{BB962C8B-B14F-4D97-AF65-F5344CB8AC3E}">
        <p14:creationId xmlns:p14="http://schemas.microsoft.com/office/powerpoint/2010/main" val="3736702606"/>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800" y="1082"/>
            <a:ext cx="6858000" cy="6858000"/>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800" y="1082"/>
            <a:ext cx="6858000"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800" y="1082"/>
            <a:ext cx="6858000" cy="6858000"/>
          </a:xfrm>
          <a:prstGeom prst="rect">
            <a:avLst/>
          </a:prstGeom>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4800" y="1082"/>
            <a:ext cx="6858000" cy="6858000"/>
          </a:xfrm>
          <a:prstGeom prst="rect">
            <a:avLst/>
          </a:prstGeom>
        </p:spPr>
      </p:pic>
      <p:pic>
        <p:nvPicPr>
          <p:cNvPr id="4" name="Immagin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800" y="1082"/>
            <a:ext cx="6858000" cy="6858000"/>
          </a:xfrm>
          <a:prstGeom prst="rect">
            <a:avLst/>
          </a:prstGeom>
        </p:spPr>
      </p:pic>
      <p:pic>
        <p:nvPicPr>
          <p:cNvPr id="2" name="Immagin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4800" y="1082"/>
            <a:ext cx="6858000" cy="6858000"/>
          </a:xfrm>
          <a:prstGeom prst="rect">
            <a:avLst/>
          </a:prstGeom>
        </p:spPr>
      </p:pic>
    </p:spTree>
    <p:extLst>
      <p:ext uri="{BB962C8B-B14F-4D97-AF65-F5344CB8AC3E}">
        <p14:creationId xmlns:p14="http://schemas.microsoft.com/office/powerpoint/2010/main" val="422561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50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1500"/>
                            </p:stCondLst>
                            <p:childTnLst>
                              <p:par>
                                <p:cTn id="13" presetID="10" presetClass="exit" presetSubtype="0" fill="hold" nodeType="afterEffect">
                                  <p:stCondLst>
                                    <p:cond delay="50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par>
                          <p:cTn id="16" fill="hold">
                            <p:stCondLst>
                              <p:cond delay="2500"/>
                            </p:stCondLst>
                            <p:childTnLst>
                              <p:par>
                                <p:cTn id="17" presetID="10" presetClass="exit" presetSubtype="0" fill="hold" nodeType="afterEffect">
                                  <p:stCondLst>
                                    <p:cond delay="50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par>
                          <p:cTn id="20" fill="hold">
                            <p:stCondLst>
                              <p:cond delay="3500"/>
                            </p:stCondLst>
                            <p:childTnLst>
                              <p:par>
                                <p:cTn id="21" presetID="10" presetClass="exit" presetSubtype="0" fill="hold" nodeType="afterEffect">
                                  <p:stCondLst>
                                    <p:cond delay="50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pic>
        <p:nvPicPr>
          <p:cNvPr id="3" name="Immagin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pic>
        <p:nvPicPr>
          <p:cNvPr id="2" name="Immagin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800" y="3059"/>
            <a:ext cx="6858000" cy="6858000"/>
          </a:xfrm>
          <a:prstGeom prst="rect">
            <a:avLst/>
          </a:prstGeom>
        </p:spPr>
      </p:pic>
    </p:spTree>
    <p:extLst>
      <p:ext uri="{BB962C8B-B14F-4D97-AF65-F5344CB8AC3E}">
        <p14:creationId xmlns:p14="http://schemas.microsoft.com/office/powerpoint/2010/main" val="223113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50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par>
                          <p:cTn id="12" fill="hold">
                            <p:stCondLst>
                              <p:cond delay="1500"/>
                            </p:stCondLst>
                            <p:childTnLst>
                              <p:par>
                                <p:cTn id="13" presetID="10" presetClass="exit" presetSubtype="0" fill="hold" nodeType="afterEffect">
                                  <p:stCondLst>
                                    <p:cond delay="50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2500"/>
                            </p:stCondLst>
                            <p:childTnLst>
                              <p:par>
                                <p:cTn id="17" presetID="10" presetClass="exit" presetSubtype="0" fill="hold" nodeType="afterEffect">
                                  <p:stCondLst>
                                    <p:cond delay="50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61925" y="79797"/>
            <a:ext cx="8785225"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ctr" eaLnBrk="1" hangingPunct="1"/>
            <a:r>
              <a:rPr lang="en-US" sz="2000" b="1" dirty="0">
                <a:solidFill>
                  <a:srgbClr val="FF0000"/>
                </a:solidFill>
              </a:rPr>
              <a:t>X-ray </a:t>
            </a:r>
            <a:r>
              <a:rPr lang="en-US" sz="2000" b="1" dirty="0" smtClean="0">
                <a:solidFill>
                  <a:srgbClr val="FF0000"/>
                </a:solidFill>
              </a:rPr>
              <a:t>observations: analysis and results</a:t>
            </a:r>
            <a:endParaRPr lang="en-US" sz="1600" b="1" dirty="0">
              <a:solidFill>
                <a:srgbClr val="FF0000"/>
              </a:solidFill>
            </a:endParaRPr>
          </a:p>
        </p:txBody>
      </p:sp>
      <p:sp>
        <p:nvSpPr>
          <p:cNvPr id="8195" name="Rectangle 5"/>
          <p:cNvSpPr>
            <a:spLocks noChangeArrowheads="1"/>
          </p:cNvSpPr>
          <p:nvPr/>
        </p:nvSpPr>
        <p:spPr bwMode="auto">
          <a:xfrm>
            <a:off x="179388" y="620713"/>
            <a:ext cx="8856662" cy="612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8196" name="Picture 7" descr="pnSpRate2MAS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692150"/>
            <a:ext cx="344487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Line 8"/>
          <p:cNvSpPr>
            <a:spLocks noChangeShapeType="1"/>
          </p:cNvSpPr>
          <p:nvPr/>
        </p:nvSpPr>
        <p:spPr bwMode="auto">
          <a:xfrm>
            <a:off x="7742238" y="1651000"/>
            <a:ext cx="2873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198" name="Text Box 9"/>
          <p:cNvSpPr txBox="1">
            <a:spLocks noChangeArrowheads="1"/>
          </p:cNvSpPr>
          <p:nvPr/>
        </p:nvSpPr>
        <p:spPr bwMode="auto">
          <a:xfrm>
            <a:off x="4645025" y="3379788"/>
            <a:ext cx="4321175" cy="91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ctr" eaLnBrk="1" hangingPunct="1">
              <a:spcBef>
                <a:spcPts val="1000"/>
              </a:spcBef>
            </a:pPr>
            <a:r>
              <a:rPr lang="en-US">
                <a:solidFill>
                  <a:schemeClr val="tx1"/>
                </a:solidFill>
                <a:latin typeface="Times New Roman" pitchFamily="18" charset="0"/>
              </a:rPr>
              <a:t>Flaring particle background can affect the spacecraft, reducing the effective exposure time required for detection of faint objects.</a:t>
            </a:r>
          </a:p>
        </p:txBody>
      </p:sp>
      <p:pic>
        <p:nvPicPr>
          <p:cNvPr id="8199" name="Picture 10" descr="PileUp"/>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323850" y="692150"/>
            <a:ext cx="338772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11"/>
          <p:cNvSpPr txBox="1">
            <a:spLocks noChangeArrowheads="1"/>
          </p:cNvSpPr>
          <p:nvPr/>
        </p:nvSpPr>
        <p:spPr bwMode="auto">
          <a:xfrm>
            <a:off x="107950" y="5753100"/>
            <a:ext cx="3816350" cy="91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ctr" eaLnBrk="1" hangingPunct="1">
              <a:spcBef>
                <a:spcPts val="1000"/>
              </a:spcBef>
            </a:pPr>
            <a:r>
              <a:rPr lang="en-US">
                <a:solidFill>
                  <a:schemeClr val="tx1"/>
                </a:solidFill>
                <a:latin typeface="Times New Roman" pitchFamily="18" charset="0"/>
              </a:rPr>
              <a:t>Photon counting pile-up occurs when multiple soft photons are recorded by the detector as a single harder photon.</a:t>
            </a:r>
          </a:p>
        </p:txBody>
      </p:sp>
      <p:pic>
        <p:nvPicPr>
          <p:cNvPr id="8201" name="Picture 12" descr="PG1352+1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4365625"/>
            <a:ext cx="359727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15"/>
          <p:cNvSpPr txBox="1">
            <a:spLocks noChangeArrowheads="1"/>
          </p:cNvSpPr>
          <p:nvPr/>
        </p:nvSpPr>
        <p:spPr bwMode="auto">
          <a:xfrm>
            <a:off x="6011863" y="6015038"/>
            <a:ext cx="26638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ctr" eaLnBrk="1" hangingPunct="1">
              <a:spcBef>
                <a:spcPts val="1000"/>
              </a:spcBef>
            </a:pPr>
            <a:r>
              <a:rPr lang="en-US">
                <a:solidFill>
                  <a:srgbClr val="FFFFFF"/>
                </a:solidFill>
                <a:latin typeface="Times New Roman" pitchFamily="18" charset="0"/>
              </a:rPr>
              <a:t>PG 1352+183 (EPIC – pn)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620713"/>
            <a:ext cx="6837362"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6"/>
          <p:cNvSpPr txBox="1">
            <a:spLocks noChangeArrowheads="1"/>
          </p:cNvSpPr>
          <p:nvPr/>
        </p:nvSpPr>
        <p:spPr bwMode="auto">
          <a:xfrm>
            <a:off x="468313" y="5897563"/>
            <a:ext cx="8135937" cy="92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ctr" eaLnBrk="1" hangingPunct="1">
              <a:spcBef>
                <a:spcPts val="1000"/>
              </a:spcBef>
            </a:pPr>
            <a:r>
              <a:rPr lang="en-US" dirty="0">
                <a:solidFill>
                  <a:schemeClr val="tx1"/>
                </a:solidFill>
                <a:latin typeface="Times New Roman" pitchFamily="18" charset="0"/>
              </a:rPr>
              <a:t>The </a:t>
            </a:r>
            <a:r>
              <a:rPr lang="en-US" dirty="0" smtClean="0">
                <a:solidFill>
                  <a:schemeClr val="tx1"/>
                </a:solidFill>
                <a:latin typeface="Times New Roman" pitchFamily="18" charset="0"/>
              </a:rPr>
              <a:t>X-ray </a:t>
            </a:r>
            <a:r>
              <a:rPr lang="en-US" dirty="0">
                <a:solidFill>
                  <a:schemeClr val="tx1"/>
                </a:solidFill>
                <a:latin typeface="Times New Roman" pitchFamily="18" charset="0"/>
              </a:rPr>
              <a:t>spectra of </a:t>
            </a:r>
            <a:r>
              <a:rPr lang="en-US" dirty="0" smtClean="0">
                <a:solidFill>
                  <a:schemeClr val="tx1"/>
                </a:solidFill>
                <a:latin typeface="Times New Roman" pitchFamily="18" charset="0"/>
              </a:rPr>
              <a:t>BLS1s </a:t>
            </a:r>
            <a:r>
              <a:rPr lang="en-US" dirty="0">
                <a:solidFill>
                  <a:schemeClr val="tx1"/>
                </a:solidFill>
                <a:latin typeface="Times New Roman" pitchFamily="18" charset="0"/>
              </a:rPr>
              <a:t>show a complex thermal component in the soft band, little or no evidence of absorption and a hard X-ray power-law component. A low ionization Fe K</a:t>
            </a:r>
            <a:r>
              <a:rPr lang="en-US" i="1" dirty="0">
                <a:solidFill>
                  <a:schemeClr val="tx1"/>
                </a:solidFill>
                <a:latin typeface="Times New Roman" pitchFamily="18" charset="0"/>
                <a:cs typeface="Times New Roman" pitchFamily="18" charset="0"/>
              </a:rPr>
              <a:t>α</a:t>
            </a:r>
            <a:r>
              <a:rPr lang="en-US" dirty="0">
                <a:solidFill>
                  <a:schemeClr val="tx1"/>
                </a:solidFill>
                <a:latin typeface="Times New Roman" pitchFamily="18" charset="0"/>
                <a:cs typeface="Times New Roman" pitchFamily="18" charset="0"/>
              </a:rPr>
              <a:t> can usually be detected.</a:t>
            </a:r>
          </a:p>
        </p:txBody>
      </p:sp>
      <p:sp>
        <p:nvSpPr>
          <p:cNvPr id="10245" name="Rectangle 7"/>
          <p:cNvSpPr>
            <a:spLocks noChangeArrowheads="1"/>
          </p:cNvSpPr>
          <p:nvPr/>
        </p:nvSpPr>
        <p:spPr bwMode="auto">
          <a:xfrm>
            <a:off x="539750" y="549275"/>
            <a:ext cx="7993063" cy="6264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 name="Text Box 1"/>
          <p:cNvSpPr txBox="1">
            <a:spLocks noChangeArrowheads="1"/>
          </p:cNvSpPr>
          <p:nvPr/>
        </p:nvSpPr>
        <p:spPr bwMode="auto">
          <a:xfrm>
            <a:off x="161925" y="79797"/>
            <a:ext cx="8785225"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ctr" eaLnBrk="1" hangingPunct="1"/>
            <a:r>
              <a:rPr lang="en-US" sz="2000" b="1" dirty="0">
                <a:solidFill>
                  <a:srgbClr val="FF0000"/>
                </a:solidFill>
              </a:rPr>
              <a:t>X-ray </a:t>
            </a:r>
            <a:r>
              <a:rPr lang="en-US" sz="2000" b="1" dirty="0" smtClean="0">
                <a:solidFill>
                  <a:srgbClr val="FF0000"/>
                </a:solidFill>
              </a:rPr>
              <a:t>observations: analysis and results</a:t>
            </a:r>
            <a:endParaRPr lang="en-US" sz="16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585540"/>
            <a:ext cx="6872287"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4"/>
          <p:cNvSpPr txBox="1">
            <a:spLocks noChangeArrowheads="1"/>
          </p:cNvSpPr>
          <p:nvPr/>
        </p:nvSpPr>
        <p:spPr bwMode="auto">
          <a:xfrm>
            <a:off x="468313" y="5862390"/>
            <a:ext cx="8135937" cy="92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ctr" eaLnBrk="1" hangingPunct="1">
              <a:spcBef>
                <a:spcPts val="1000"/>
              </a:spcBef>
            </a:pPr>
            <a:r>
              <a:rPr lang="en-US" dirty="0">
                <a:solidFill>
                  <a:schemeClr val="tx1"/>
                </a:solidFill>
                <a:latin typeface="Times New Roman" pitchFamily="18" charset="0"/>
              </a:rPr>
              <a:t>The </a:t>
            </a:r>
            <a:r>
              <a:rPr lang="en-US" dirty="0" smtClean="0">
                <a:solidFill>
                  <a:schemeClr val="tx1"/>
                </a:solidFill>
                <a:latin typeface="Times New Roman" pitchFamily="18" charset="0"/>
              </a:rPr>
              <a:t>X-ray </a:t>
            </a:r>
            <a:r>
              <a:rPr lang="en-US" dirty="0">
                <a:solidFill>
                  <a:schemeClr val="tx1"/>
                </a:solidFill>
                <a:latin typeface="Times New Roman" pitchFamily="18" charset="0"/>
              </a:rPr>
              <a:t>spectra of </a:t>
            </a:r>
            <a:r>
              <a:rPr lang="en-US" dirty="0" smtClean="0">
                <a:solidFill>
                  <a:schemeClr val="tx1"/>
                </a:solidFill>
                <a:latin typeface="Times New Roman" pitchFamily="18" charset="0"/>
              </a:rPr>
              <a:t>NLS1s </a:t>
            </a:r>
            <a:r>
              <a:rPr lang="en-US" dirty="0">
                <a:solidFill>
                  <a:schemeClr val="tx1"/>
                </a:solidFill>
                <a:latin typeface="Times New Roman" pitchFamily="18" charset="0"/>
              </a:rPr>
              <a:t>show a complex thermal component in the soft band, no evidence of absorption and the hard X-ray power-law component. The Fe K</a:t>
            </a:r>
            <a:r>
              <a:rPr lang="en-US" i="1" dirty="0">
                <a:solidFill>
                  <a:schemeClr val="tx1"/>
                </a:solidFill>
                <a:latin typeface="Times New Roman" pitchFamily="18" charset="0"/>
                <a:cs typeface="Times New Roman" pitchFamily="18" charset="0"/>
              </a:rPr>
              <a:t>α</a:t>
            </a:r>
            <a:r>
              <a:rPr lang="en-US" dirty="0">
                <a:solidFill>
                  <a:schemeClr val="tx1"/>
                </a:solidFill>
                <a:latin typeface="Times New Roman" pitchFamily="18" charset="0"/>
                <a:cs typeface="Times New Roman" pitchFamily="18" charset="0"/>
              </a:rPr>
              <a:t> emission line is detected as the product of reflection by a high ionization medium.</a:t>
            </a:r>
          </a:p>
        </p:txBody>
      </p:sp>
      <p:sp>
        <p:nvSpPr>
          <p:cNvPr id="12293" name="Rectangle 5"/>
          <p:cNvSpPr>
            <a:spLocks noChangeArrowheads="1"/>
          </p:cNvSpPr>
          <p:nvPr/>
        </p:nvSpPr>
        <p:spPr bwMode="auto">
          <a:xfrm>
            <a:off x="539750" y="514102"/>
            <a:ext cx="7993063" cy="6253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 name="Text Box 1"/>
          <p:cNvSpPr txBox="1">
            <a:spLocks noChangeArrowheads="1"/>
          </p:cNvSpPr>
          <p:nvPr/>
        </p:nvSpPr>
        <p:spPr bwMode="auto">
          <a:xfrm>
            <a:off x="161925" y="44624"/>
            <a:ext cx="8785225"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ctr" eaLnBrk="1" hangingPunct="1"/>
            <a:r>
              <a:rPr lang="en-US" sz="2000" b="1" dirty="0">
                <a:solidFill>
                  <a:srgbClr val="FF0000"/>
                </a:solidFill>
              </a:rPr>
              <a:t>X-ray </a:t>
            </a:r>
            <a:r>
              <a:rPr lang="en-US" sz="2000" b="1" dirty="0" smtClean="0">
                <a:solidFill>
                  <a:srgbClr val="FF0000"/>
                </a:solidFill>
              </a:rPr>
              <a:t>observations: analysis and results</a:t>
            </a:r>
            <a:endParaRPr lang="en-US" sz="16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161925" y="188913"/>
            <a:ext cx="8785225"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ctr" eaLnBrk="1" hangingPunct="1"/>
            <a:r>
              <a:rPr lang="en-US" sz="2000" b="1" dirty="0" smtClean="0">
                <a:solidFill>
                  <a:srgbClr val="FF0000"/>
                </a:solidFill>
              </a:rPr>
              <a:t>Concluding remarks</a:t>
            </a:r>
            <a:endParaRPr lang="en-US" sz="1600" b="1" dirty="0">
              <a:solidFill>
                <a:srgbClr val="FF0000"/>
              </a:solidFill>
            </a:endParaRPr>
          </a:p>
        </p:txBody>
      </p:sp>
      <p:pic>
        <p:nvPicPr>
          <p:cNvPr id="6" name="Picture 3" descr="EkaFWHMh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1125538"/>
            <a:ext cx="53086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179388" y="1076325"/>
            <a:ext cx="8785225" cy="5400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 name="Text Box 5"/>
          <p:cNvSpPr txBox="1">
            <a:spLocks noChangeArrowheads="1"/>
          </p:cNvSpPr>
          <p:nvPr/>
        </p:nvSpPr>
        <p:spPr bwMode="auto">
          <a:xfrm>
            <a:off x="179388" y="1125538"/>
            <a:ext cx="3384550" cy="535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just" eaLnBrk="1" hangingPunct="1">
              <a:spcBef>
                <a:spcPts val="1000"/>
              </a:spcBef>
            </a:pPr>
            <a:r>
              <a:rPr lang="en-US" dirty="0">
                <a:solidFill>
                  <a:schemeClr val="tx1"/>
                </a:solidFill>
                <a:latin typeface="Times New Roman" pitchFamily="18" charset="0"/>
              </a:rPr>
              <a:t>Using the FWHM of the H</a:t>
            </a:r>
            <a:r>
              <a:rPr lang="el-GR" i="1" dirty="0">
                <a:solidFill>
                  <a:schemeClr val="tx1"/>
                </a:solidFill>
                <a:latin typeface="Times New Roman" pitchFamily="18" charset="0"/>
              </a:rPr>
              <a:t>β</a:t>
            </a:r>
            <a:r>
              <a:rPr lang="en-US" dirty="0">
                <a:solidFill>
                  <a:schemeClr val="tx1"/>
                </a:solidFill>
                <a:latin typeface="Times New Roman" pitchFamily="18" charset="0"/>
              </a:rPr>
              <a:t> emission line as a flag to investigate the degree of ionization, corresponding to the Fe K</a:t>
            </a:r>
            <a:r>
              <a:rPr lang="el-GR" i="1" dirty="0">
                <a:solidFill>
                  <a:schemeClr val="tx1"/>
                </a:solidFill>
                <a:latin typeface="Times New Roman" pitchFamily="18" charset="0"/>
              </a:rPr>
              <a:t>α</a:t>
            </a:r>
            <a:r>
              <a:rPr lang="en-US" dirty="0">
                <a:solidFill>
                  <a:schemeClr val="tx1"/>
                </a:solidFill>
                <a:latin typeface="Times New Roman" pitchFamily="18" charset="0"/>
              </a:rPr>
              <a:t> energy, it is found that the degree of matter ionization increases while moving from the domain of BLS1 galaxies to that of NLS1 objects. Indications for an origin of Fe emission in ionized material </a:t>
            </a:r>
            <a:r>
              <a:rPr lang="en-US" dirty="0" smtClean="0">
                <a:solidFill>
                  <a:schemeClr val="tx1"/>
                </a:solidFill>
                <a:latin typeface="Times New Roman" pitchFamily="18" charset="0"/>
              </a:rPr>
              <a:t>were already pointed </a:t>
            </a:r>
            <a:r>
              <a:rPr lang="en-US" dirty="0">
                <a:solidFill>
                  <a:schemeClr val="tx1"/>
                </a:solidFill>
                <a:latin typeface="Times New Roman" pitchFamily="18" charset="0"/>
              </a:rPr>
              <a:t>out (</a:t>
            </a:r>
            <a:r>
              <a:rPr lang="en-US" dirty="0">
                <a:solidFill>
                  <a:srgbClr val="0000FF"/>
                </a:solidFill>
                <a:latin typeface="Times New Roman" pitchFamily="18" charset="0"/>
              </a:rPr>
              <a:t>Romano et al. 2002, </a:t>
            </a:r>
            <a:r>
              <a:rPr lang="en-US" dirty="0" err="1">
                <a:solidFill>
                  <a:srgbClr val="0000FF"/>
                </a:solidFill>
                <a:latin typeface="Times New Roman" pitchFamily="18" charset="0"/>
              </a:rPr>
              <a:t>ApJ</a:t>
            </a:r>
            <a:r>
              <a:rPr lang="en-US" dirty="0">
                <a:solidFill>
                  <a:srgbClr val="0000FF"/>
                </a:solidFill>
                <a:latin typeface="Times New Roman" pitchFamily="18" charset="0"/>
              </a:rPr>
              <a:t>, 564, 162</a:t>
            </a:r>
            <a:r>
              <a:rPr lang="en-US" dirty="0">
                <a:solidFill>
                  <a:schemeClr val="tx1"/>
                </a:solidFill>
                <a:latin typeface="Times New Roman" pitchFamily="18" charset="0"/>
              </a:rPr>
              <a:t>), but a larger sample of observations is still required to assess  whether the degree of ionization is actually connected with the optical emission line profiles, as it is suggested by our preliminary results.</a:t>
            </a:r>
            <a:endParaRPr lang="en-US"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47763"/>
            <a:ext cx="388937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8"/>
          <p:cNvSpPr>
            <a:spLocks noChangeArrowheads="1"/>
          </p:cNvSpPr>
          <p:nvPr/>
        </p:nvSpPr>
        <p:spPr bwMode="auto">
          <a:xfrm>
            <a:off x="323850" y="1052513"/>
            <a:ext cx="8569325" cy="5400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342" name="Text Box 9"/>
          <p:cNvSpPr txBox="1">
            <a:spLocks noChangeArrowheads="1"/>
          </p:cNvSpPr>
          <p:nvPr/>
        </p:nvSpPr>
        <p:spPr bwMode="auto">
          <a:xfrm>
            <a:off x="395287" y="4532313"/>
            <a:ext cx="8384107"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Tx/>
              <a:buSzTx/>
              <a:buFontTx/>
              <a:buNone/>
            </a:pPr>
            <a:r>
              <a:rPr lang="en-US" sz="2000" b="1" dirty="0" smtClean="0">
                <a:solidFill>
                  <a:schemeClr val="tx1"/>
                </a:solidFill>
                <a:latin typeface="Times New Roman" pitchFamily="18" charset="0"/>
                <a:cs typeface="Times New Roman" pitchFamily="18" charset="0"/>
              </a:rPr>
              <a:t>Left:</a:t>
            </a:r>
            <a:r>
              <a:rPr lang="en-US" sz="2000" dirty="0" smtClean="0">
                <a:solidFill>
                  <a:schemeClr val="tx1"/>
                </a:solidFill>
                <a:latin typeface="Times New Roman" pitchFamily="18" charset="0"/>
                <a:cs typeface="Times New Roman" pitchFamily="18" charset="0"/>
              </a:rPr>
              <a:t> The </a:t>
            </a:r>
            <a:r>
              <a:rPr lang="en-US" sz="2000" dirty="0">
                <a:solidFill>
                  <a:schemeClr val="tx1"/>
                </a:solidFill>
                <a:latin typeface="Times New Roman" pitchFamily="18" charset="0"/>
                <a:cs typeface="Times New Roman" pitchFamily="18" charset="0"/>
              </a:rPr>
              <a:t>relationship among the hard X-ray power law slope of low redshift Seyfert1 galaxies (open circles) and high redshift QSO (open squares) and the FWHM of the H</a:t>
            </a:r>
            <a:r>
              <a:rPr lang="el-GR" sz="2000" i="1" dirty="0">
                <a:solidFill>
                  <a:schemeClr val="tx1"/>
                </a:solidFill>
                <a:latin typeface="Times New Roman" pitchFamily="18" charset="0"/>
                <a:cs typeface="Times New Roman" pitchFamily="18" charset="0"/>
              </a:rPr>
              <a:t>β</a:t>
            </a:r>
            <a:r>
              <a:rPr lang="en-US" sz="2000" dirty="0">
                <a:solidFill>
                  <a:schemeClr val="tx1"/>
                </a:solidFill>
                <a:latin typeface="Times New Roman" pitchFamily="18" charset="0"/>
                <a:cs typeface="Times New Roman" pitchFamily="18" charset="0"/>
              </a:rPr>
              <a:t> emission </a:t>
            </a:r>
            <a:r>
              <a:rPr lang="en-US" sz="2000" dirty="0" smtClean="0">
                <a:solidFill>
                  <a:schemeClr val="tx1"/>
                </a:solidFill>
                <a:latin typeface="Times New Roman" pitchFamily="18" charset="0"/>
                <a:cs typeface="Times New Roman" pitchFamily="18" charset="0"/>
              </a:rPr>
              <a:t>line </a:t>
            </a:r>
            <a:r>
              <a:rPr lang="en-US" sz="2000" dirty="0" smtClean="0">
                <a:solidFill>
                  <a:srgbClr val="000000"/>
                </a:solidFill>
                <a:latin typeface="Times New Roman" pitchFamily="18" charset="0"/>
                <a:cs typeface="Times New Roman" pitchFamily="18" charset="0"/>
              </a:rPr>
              <a:t>(</a:t>
            </a:r>
            <a:r>
              <a:rPr lang="en-US" sz="2000" dirty="0" err="1">
                <a:solidFill>
                  <a:srgbClr val="0000FF"/>
                </a:solidFill>
                <a:latin typeface="Times New Roman" pitchFamily="18" charset="0"/>
                <a:cs typeface="Times New Roman" pitchFamily="18" charset="0"/>
              </a:rPr>
              <a:t>Shemmer</a:t>
            </a:r>
            <a:r>
              <a:rPr lang="en-US" sz="2000" dirty="0">
                <a:solidFill>
                  <a:srgbClr val="0000FF"/>
                </a:solidFill>
                <a:latin typeface="Times New Roman" pitchFamily="18" charset="0"/>
                <a:cs typeface="Times New Roman" pitchFamily="18" charset="0"/>
              </a:rPr>
              <a:t> et al. 2008, </a:t>
            </a:r>
            <a:r>
              <a:rPr lang="en-US" sz="2000" dirty="0" err="1">
                <a:solidFill>
                  <a:srgbClr val="0000FF"/>
                </a:solidFill>
                <a:latin typeface="Times New Roman" pitchFamily="18" charset="0"/>
                <a:cs typeface="Times New Roman" pitchFamily="18" charset="0"/>
              </a:rPr>
              <a:t>ApJ</a:t>
            </a:r>
            <a:r>
              <a:rPr lang="en-US" sz="2000" dirty="0">
                <a:solidFill>
                  <a:srgbClr val="0000FF"/>
                </a:solidFill>
                <a:latin typeface="Times New Roman" pitchFamily="18" charset="0"/>
                <a:cs typeface="Times New Roman" pitchFamily="18" charset="0"/>
              </a:rPr>
              <a:t>, 682, 81</a:t>
            </a:r>
            <a:r>
              <a:rPr lang="en-US" sz="2000" dirty="0" smtClean="0">
                <a:solidFill>
                  <a:srgbClr val="000000"/>
                </a:solidFill>
                <a:latin typeface="Times New Roman" pitchFamily="18" charset="0"/>
                <a:cs typeface="Times New Roman" pitchFamily="18" charset="0"/>
              </a:rPr>
              <a:t>)</a:t>
            </a:r>
          </a:p>
          <a:p>
            <a:pPr algn="ctr">
              <a:buClrTx/>
              <a:buSzTx/>
              <a:buFontTx/>
              <a:buNone/>
            </a:pPr>
            <a:r>
              <a:rPr lang="en-US" sz="2000" b="1" dirty="0" smtClean="0">
                <a:solidFill>
                  <a:srgbClr val="000000"/>
                </a:solidFill>
                <a:latin typeface="Times New Roman" pitchFamily="18" charset="0"/>
                <a:cs typeface="Times New Roman" pitchFamily="18" charset="0"/>
              </a:rPr>
              <a:t>Right: </a:t>
            </a:r>
            <a:r>
              <a:rPr lang="en-US" sz="2000" dirty="0" smtClean="0">
                <a:solidFill>
                  <a:srgbClr val="000000"/>
                </a:solidFill>
                <a:latin typeface="Times New Roman" pitchFamily="18" charset="0"/>
                <a:cs typeface="Times New Roman" pitchFamily="18" charset="0"/>
              </a:rPr>
              <a:t>Same relationship plotted as a comparison for the sample of </a:t>
            </a:r>
            <a:r>
              <a:rPr lang="en-US" sz="2000" dirty="0" err="1" smtClean="0">
                <a:solidFill>
                  <a:srgbClr val="000000"/>
                </a:solidFill>
                <a:latin typeface="Times New Roman" pitchFamily="18" charset="0"/>
                <a:cs typeface="Times New Roman" pitchFamily="18" charset="0"/>
              </a:rPr>
              <a:t>Seyfert</a:t>
            </a:r>
            <a:r>
              <a:rPr lang="en-US" sz="2000" dirty="0" smtClean="0">
                <a:solidFill>
                  <a:srgbClr val="000000"/>
                </a:solidFill>
                <a:latin typeface="Times New Roman" pitchFamily="18" charset="0"/>
                <a:cs typeface="Times New Roman" pitchFamily="18" charset="0"/>
              </a:rPr>
              <a:t> 1 galaxies studied in this work.</a:t>
            </a:r>
            <a:endParaRPr lang="en-US" sz="2000" dirty="0">
              <a:solidFill>
                <a:srgbClr val="000000"/>
              </a:solidFill>
              <a:latin typeface="Times New Roman" pitchFamily="18" charset="0"/>
              <a:cs typeface="Times New Roman" pitchFamily="18" charset="0"/>
            </a:endParaRPr>
          </a:p>
        </p:txBody>
      </p:sp>
      <p:sp>
        <p:nvSpPr>
          <p:cNvPr id="8" name="Text Box 1"/>
          <p:cNvSpPr txBox="1">
            <a:spLocks noChangeArrowheads="1"/>
          </p:cNvSpPr>
          <p:nvPr/>
        </p:nvSpPr>
        <p:spPr bwMode="auto">
          <a:xfrm>
            <a:off x="161925" y="188913"/>
            <a:ext cx="8785225"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ctr" eaLnBrk="1" hangingPunct="1"/>
            <a:r>
              <a:rPr lang="en-US" sz="2000" b="1" dirty="0" smtClean="0">
                <a:solidFill>
                  <a:srgbClr val="FF0000"/>
                </a:solidFill>
              </a:rPr>
              <a:t>Concluding remarks</a:t>
            </a:r>
            <a:endParaRPr lang="en-US" sz="1600" b="1" dirty="0">
              <a:solidFill>
                <a:srgbClr val="FF0000"/>
              </a:solidFill>
            </a:endParaRPr>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136" y="1147763"/>
            <a:ext cx="3501259"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508" name="Picture 4" descr="3C273"/>
          <p:cNvPicPr>
            <a:picLocks noChangeAspect="1" noChangeArrowheads="1"/>
          </p:cNvPicPr>
          <p:nvPr/>
        </p:nvPicPr>
        <p:blipFill>
          <a:blip r:embed="rId2">
            <a:lum contrast="42000"/>
            <a:extLst>
              <a:ext uri="{28A0092B-C50C-407E-A947-70E740481C1C}">
                <a14:useLocalDpi xmlns:a14="http://schemas.microsoft.com/office/drawing/2010/main" val="0"/>
              </a:ext>
            </a:extLst>
          </a:blip>
          <a:srcRect/>
          <a:stretch>
            <a:fillRect/>
          </a:stretch>
        </p:blipFill>
        <p:spPr bwMode="auto">
          <a:xfrm>
            <a:off x="539750" y="765175"/>
            <a:ext cx="2452688" cy="2452688"/>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NGC5005Seyfert2"/>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6156325" y="3716338"/>
            <a:ext cx="2519363" cy="2519362"/>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NGC1316Radio"/>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6156325" y="765175"/>
            <a:ext cx="2503488" cy="2503488"/>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NGC1566Seyfert1"/>
          <p:cNvPicPr>
            <a:picLocks noChangeAspect="1" noChangeArrowheads="1"/>
          </p:cNvPicPr>
          <p:nvPr/>
        </p:nvPicPr>
        <p:blipFill>
          <a:blip r:embed="rId5">
            <a:lum contrast="24000"/>
            <a:extLst>
              <a:ext uri="{28A0092B-C50C-407E-A947-70E740481C1C}">
                <a14:useLocalDpi xmlns:a14="http://schemas.microsoft.com/office/drawing/2010/main" val="0"/>
              </a:ext>
            </a:extLst>
          </a:blip>
          <a:srcRect/>
          <a:stretch>
            <a:fillRect/>
          </a:stretch>
        </p:blipFill>
        <p:spPr bwMode="auto">
          <a:xfrm>
            <a:off x="468313" y="4076700"/>
            <a:ext cx="2663825" cy="2371725"/>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artblackho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639763"/>
            <a:ext cx="7056437" cy="6040437"/>
          </a:xfrm>
          <a:prstGeom prst="rect">
            <a:avLst/>
          </a:prstGeom>
          <a:noFill/>
          <a:extLst>
            <a:ext uri="{909E8E84-426E-40DD-AFC4-6F175D3DCCD1}">
              <a14:hiddenFill xmlns:a14="http://schemas.microsoft.com/office/drawing/2010/main">
                <a:solidFill>
                  <a:srgbClr val="FFFFFF"/>
                </a:solidFill>
              </a14:hiddenFill>
            </a:ext>
          </a:extLst>
        </p:spPr>
      </p:pic>
      <p:sp>
        <p:nvSpPr>
          <p:cNvPr id="21513" name="Text Box 9"/>
          <p:cNvSpPr txBox="1">
            <a:spLocks noChangeArrowheads="1"/>
          </p:cNvSpPr>
          <p:nvPr/>
        </p:nvSpPr>
        <p:spPr bwMode="auto">
          <a:xfrm>
            <a:off x="468313" y="5807075"/>
            <a:ext cx="8280400" cy="10064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solidFill>
                  <a:schemeClr val="bg1"/>
                </a:solidFill>
                <a:latin typeface="Times New Roman" pitchFamily="18" charset="0"/>
              </a:rPr>
              <a:t>There is convincing evidence that the ultimate source of power is always the same: a Super Massive Black Hole, located in the centre of these galaxies, which is accreting large amounts of fuel from the surrounding space.</a:t>
            </a:r>
          </a:p>
        </p:txBody>
      </p:sp>
      <p:grpSp>
        <p:nvGrpSpPr>
          <p:cNvPr id="21514" name="Group 10"/>
          <p:cNvGrpSpPr>
            <a:grpSpLocks/>
          </p:cNvGrpSpPr>
          <p:nvPr/>
        </p:nvGrpSpPr>
        <p:grpSpPr bwMode="auto">
          <a:xfrm>
            <a:off x="755650" y="765175"/>
            <a:ext cx="7778750" cy="5592763"/>
            <a:chOff x="476" y="482"/>
            <a:chExt cx="4900" cy="3523"/>
          </a:xfrm>
        </p:grpSpPr>
        <p:sp>
          <p:nvSpPr>
            <p:cNvPr id="21515" name="Text Box 11"/>
            <p:cNvSpPr txBox="1">
              <a:spLocks noChangeArrowheads="1"/>
            </p:cNvSpPr>
            <p:nvPr/>
          </p:nvSpPr>
          <p:spPr bwMode="auto">
            <a:xfrm>
              <a:off x="521" y="527"/>
              <a:ext cx="113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a:solidFill>
                    <a:schemeClr val="bg1"/>
                  </a:solidFill>
                  <a:latin typeface="Times New Roman" pitchFamily="18" charset="0"/>
                </a:rPr>
                <a:t>3C 273, QUASAR</a:t>
              </a:r>
            </a:p>
          </p:txBody>
        </p:sp>
        <p:sp>
          <p:nvSpPr>
            <p:cNvPr id="21516" name="Text Box 12"/>
            <p:cNvSpPr txBox="1">
              <a:spLocks noChangeArrowheads="1"/>
            </p:cNvSpPr>
            <p:nvPr/>
          </p:nvSpPr>
          <p:spPr bwMode="auto">
            <a:xfrm>
              <a:off x="3833" y="482"/>
              <a:ext cx="154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a:solidFill>
                    <a:schemeClr val="bg1"/>
                  </a:solidFill>
                  <a:latin typeface="Times New Roman" pitchFamily="18" charset="0"/>
                </a:rPr>
                <a:t>NGC 1316, Radio Galaxy</a:t>
              </a:r>
            </a:p>
          </p:txBody>
        </p:sp>
        <p:sp>
          <p:nvSpPr>
            <p:cNvPr id="21517" name="Text Box 13"/>
            <p:cNvSpPr txBox="1">
              <a:spLocks noChangeArrowheads="1"/>
            </p:cNvSpPr>
            <p:nvPr/>
          </p:nvSpPr>
          <p:spPr bwMode="auto">
            <a:xfrm>
              <a:off x="476" y="3793"/>
              <a:ext cx="122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a:solidFill>
                    <a:schemeClr val="bg1"/>
                  </a:solidFill>
                  <a:latin typeface="Times New Roman" pitchFamily="18" charset="0"/>
                </a:rPr>
                <a:t>NGC 1566, Seyfert 1</a:t>
              </a:r>
            </a:p>
          </p:txBody>
        </p:sp>
        <p:sp>
          <p:nvSpPr>
            <p:cNvPr id="21518" name="Text Box 14"/>
            <p:cNvSpPr txBox="1">
              <a:spLocks noChangeArrowheads="1"/>
            </p:cNvSpPr>
            <p:nvPr/>
          </p:nvSpPr>
          <p:spPr bwMode="auto">
            <a:xfrm>
              <a:off x="4014" y="3793"/>
              <a:ext cx="122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a:solidFill>
                    <a:schemeClr val="bg1"/>
                  </a:solidFill>
                  <a:latin typeface="Times New Roman" pitchFamily="18" charset="0"/>
                </a:rPr>
                <a:t>NGC 1566, Seyfert 2</a:t>
              </a:r>
            </a:p>
          </p:txBody>
        </p:sp>
      </p:grpSp>
      <p:sp>
        <p:nvSpPr>
          <p:cNvPr id="21519" name="Text Box 15"/>
          <p:cNvSpPr txBox="1">
            <a:spLocks noChangeArrowheads="1"/>
          </p:cNvSpPr>
          <p:nvPr/>
        </p:nvSpPr>
        <p:spPr bwMode="auto">
          <a:xfrm>
            <a:off x="2484438" y="2781300"/>
            <a:ext cx="4392612" cy="9159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latin typeface="Times New Roman" pitchFamily="18" charset="0"/>
              </a:rPr>
              <a:t>The main common feature of all the AGN classes is the large amount of energy released by the nuclear region of the active galaxies.</a:t>
            </a:r>
          </a:p>
        </p:txBody>
      </p:sp>
      <p:sp>
        <p:nvSpPr>
          <p:cNvPr id="21520" name="Text Box 16"/>
          <p:cNvSpPr txBox="1">
            <a:spLocks noChangeArrowheads="1"/>
          </p:cNvSpPr>
          <p:nvPr/>
        </p:nvSpPr>
        <p:spPr bwMode="auto">
          <a:xfrm>
            <a:off x="179388" y="152400"/>
            <a:ext cx="8785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dirty="0" smtClean="0">
                <a:solidFill>
                  <a:srgbClr val="FF0000"/>
                </a:solidFill>
              </a:rPr>
              <a:t>Active Galactic Nuclei: the Broad Line Region</a:t>
            </a:r>
            <a:endParaRPr lang="en-US" sz="2800" b="1" dirty="0">
              <a:solidFill>
                <a:srgbClr val="FF0000"/>
              </a:solidFill>
            </a:endParaRPr>
          </a:p>
        </p:txBody>
      </p:sp>
    </p:spTree>
    <p:extLst>
      <p:ext uri="{BB962C8B-B14F-4D97-AF65-F5344CB8AC3E}">
        <p14:creationId xmlns:p14="http://schemas.microsoft.com/office/powerpoint/2010/main" val="28567725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21514"/>
                                        </p:tgtEl>
                                      </p:cBhvr>
                                    </p:animEffect>
                                    <p:set>
                                      <p:cBhvr>
                                        <p:cTn id="7" dur="1" fill="hold">
                                          <p:stCondLst>
                                            <p:cond delay="999"/>
                                          </p:stCondLst>
                                        </p:cTn>
                                        <p:tgtEl>
                                          <p:spTgt spid="21514"/>
                                        </p:tgtEl>
                                        <p:attrNameLst>
                                          <p:attrName>style.visibility</p:attrName>
                                        </p:attrNameLst>
                                      </p:cBhvr>
                                      <p:to>
                                        <p:strVal val="hidden"/>
                                      </p:to>
                                    </p:set>
                                  </p:childTnLst>
                                </p:cTn>
                              </p:par>
                            </p:childTnLst>
                          </p:cTn>
                        </p:par>
                        <p:par>
                          <p:cTn id="8" fill="hold" nodeType="afterGroup">
                            <p:stCondLst>
                              <p:cond delay="1000"/>
                            </p:stCondLst>
                            <p:childTnLst>
                              <p:par>
                                <p:cTn id="9" presetID="64" presetClass="path" presetSubtype="0" accel="50000" decel="50000" fill="hold" grpId="0" nodeType="afterEffect">
                                  <p:stCondLst>
                                    <p:cond delay="0"/>
                                  </p:stCondLst>
                                  <p:childTnLst>
                                    <p:animMotion origin="layout" path="M 4.44444E-6 -0.00139 L 4.44444E-6 -0.31607 " pathEditMode="relative" rAng="0" ptsTypes="AA">
                                      <p:cBhvr>
                                        <p:cTn id="10" dur="2000" fill="hold"/>
                                        <p:tgtEl>
                                          <p:spTgt spid="21519"/>
                                        </p:tgtEl>
                                        <p:attrNameLst>
                                          <p:attrName>ppt_x</p:attrName>
                                          <p:attrName>ppt_y</p:attrName>
                                        </p:attrNameLst>
                                      </p:cBhvr>
                                      <p:rCtr x="0" y="-15746"/>
                                    </p:animMotion>
                                  </p:childTnLst>
                                </p:cTn>
                              </p:par>
                              <p:par>
                                <p:cTn id="11" presetID="9" presetClass="entr" presetSubtype="0" fill="hold" grpId="0" nodeType="withEffect">
                                  <p:stCondLst>
                                    <p:cond delay="0"/>
                                  </p:stCondLst>
                                  <p:childTnLst>
                                    <p:set>
                                      <p:cBhvr>
                                        <p:cTn id="12" dur="1" fill="hold">
                                          <p:stCondLst>
                                            <p:cond delay="0"/>
                                          </p:stCondLst>
                                        </p:cTn>
                                        <p:tgtEl>
                                          <p:spTgt spid="21513"/>
                                        </p:tgtEl>
                                        <p:attrNameLst>
                                          <p:attrName>style.visibility</p:attrName>
                                        </p:attrNameLst>
                                      </p:cBhvr>
                                      <p:to>
                                        <p:strVal val="visible"/>
                                      </p:to>
                                    </p:set>
                                    <p:animEffect transition="in" filter="dissolve">
                                      <p:cBhvr>
                                        <p:cTn id="13" dur="500"/>
                                        <p:tgtEl>
                                          <p:spTgt spid="21513"/>
                                        </p:tgtEl>
                                      </p:cBhvr>
                                    </p:animEffect>
                                  </p:childTnLst>
                                </p:cTn>
                              </p:par>
                            </p:childTnLst>
                          </p:cTn>
                        </p:par>
                        <p:par>
                          <p:cTn id="14" fill="hold" nodeType="afterGroup">
                            <p:stCondLst>
                              <p:cond delay="3000"/>
                            </p:stCondLst>
                            <p:childTnLst>
                              <p:par>
                                <p:cTn id="15" presetID="0" presetClass="path" presetSubtype="0" accel="50000" decel="50000" fill="hold" nodeType="afterEffect">
                                  <p:stCondLst>
                                    <p:cond delay="0"/>
                                  </p:stCondLst>
                                  <p:childTnLst>
                                    <p:animMotion origin="layout" path="M -0.00417 -0.03168 L 0.31875 0.20948 " pathEditMode="relative" ptsTypes="AA">
                                      <p:cBhvr>
                                        <p:cTn id="16" dur="2000" fill="hold"/>
                                        <p:tgtEl>
                                          <p:spTgt spid="21508"/>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1.38889E-6 6.35838E-7 L -0.29931 0.22012 " pathEditMode="relative" ptsTypes="AA">
                                      <p:cBhvr>
                                        <p:cTn id="18" dur="2000" fill="hold"/>
                                        <p:tgtEl>
                                          <p:spTgt spid="21510"/>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5.55556E-7 5.49133E-6 L -0.29132 -0.20993 " pathEditMode="relative" ptsTypes="AA">
                                      <p:cBhvr>
                                        <p:cTn id="20" dur="2000" fill="hold"/>
                                        <p:tgtEl>
                                          <p:spTgt spid="21509"/>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3.05556E-6 -3.2948E-6 L 0.31493 -0.25156 " pathEditMode="relative" ptsTypes="AA">
                                      <p:cBhvr>
                                        <p:cTn id="22" dur="2000" fill="hold"/>
                                        <p:tgtEl>
                                          <p:spTgt spid="21511"/>
                                        </p:tgtEl>
                                        <p:attrNameLst>
                                          <p:attrName>ppt_x</p:attrName>
                                          <p:attrName>ppt_y</p:attrName>
                                        </p:attrNameLst>
                                      </p:cBhvr>
                                    </p:animMotion>
                                  </p:childTnLst>
                                </p:cTn>
                              </p:par>
                              <p:par>
                                <p:cTn id="23" presetID="10" presetClass="exit" presetSubtype="0" fill="hold" nodeType="withEffect">
                                  <p:stCondLst>
                                    <p:cond delay="2000"/>
                                  </p:stCondLst>
                                  <p:childTnLst>
                                    <p:animEffect transition="out" filter="fade">
                                      <p:cBhvr>
                                        <p:cTn id="24" dur="2000"/>
                                        <p:tgtEl>
                                          <p:spTgt spid="21509"/>
                                        </p:tgtEl>
                                      </p:cBhvr>
                                    </p:animEffect>
                                    <p:set>
                                      <p:cBhvr>
                                        <p:cTn id="25" dur="1" fill="hold">
                                          <p:stCondLst>
                                            <p:cond delay="1999"/>
                                          </p:stCondLst>
                                        </p:cTn>
                                        <p:tgtEl>
                                          <p:spTgt spid="21509"/>
                                        </p:tgtEl>
                                        <p:attrNameLst>
                                          <p:attrName>style.visibility</p:attrName>
                                        </p:attrNameLst>
                                      </p:cBhvr>
                                      <p:to>
                                        <p:strVal val="hidden"/>
                                      </p:to>
                                    </p:set>
                                  </p:childTnLst>
                                </p:cTn>
                              </p:par>
                            </p:childTnLst>
                          </p:cTn>
                        </p:par>
                        <p:par>
                          <p:cTn id="26" fill="hold" nodeType="afterGroup">
                            <p:stCondLst>
                              <p:cond delay="7000"/>
                            </p:stCondLst>
                            <p:childTnLst>
                              <p:par>
                                <p:cTn id="27" presetID="6" presetClass="emph" presetSubtype="0" fill="hold" nodeType="afterEffect">
                                  <p:stCondLst>
                                    <p:cond delay="0"/>
                                  </p:stCondLst>
                                  <p:childTnLst>
                                    <p:animScale>
                                      <p:cBhvr>
                                        <p:cTn id="28" dur="5000" fill="hold"/>
                                        <p:tgtEl>
                                          <p:spTgt spid="21511"/>
                                        </p:tgtEl>
                                      </p:cBhvr>
                                      <p:by x="8000000" y="8000000"/>
                                    </p:animScale>
                                  </p:childTnLst>
                                </p:cTn>
                              </p:par>
                              <p:par>
                                <p:cTn id="29" presetID="1" presetClass="exit" presetSubtype="0" fill="hold" nodeType="withEffect">
                                  <p:stCondLst>
                                    <p:cond delay="0"/>
                                  </p:stCondLst>
                                  <p:childTnLst>
                                    <p:set>
                                      <p:cBhvr>
                                        <p:cTn id="30" dur="1" fill="hold">
                                          <p:stCondLst>
                                            <p:cond delay="0"/>
                                          </p:stCondLst>
                                        </p:cTn>
                                        <p:tgtEl>
                                          <p:spTgt spid="2151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1508"/>
                                        </p:tgtEl>
                                        <p:attrNameLst>
                                          <p:attrName>style.visibility</p:attrName>
                                        </p:attrNameLst>
                                      </p:cBhvr>
                                      <p:to>
                                        <p:strVal val="hidden"/>
                                      </p:to>
                                    </p:set>
                                  </p:childTnLst>
                                </p:cTn>
                              </p:par>
                              <p:par>
                                <p:cTn id="33" presetID="10" presetClass="exit" presetSubtype="0" fill="hold" nodeType="withEffect">
                                  <p:stCondLst>
                                    <p:cond delay="2000"/>
                                  </p:stCondLst>
                                  <p:childTnLst>
                                    <p:animEffect transition="out" filter="fade">
                                      <p:cBhvr>
                                        <p:cTn id="34" dur="3000"/>
                                        <p:tgtEl>
                                          <p:spTgt spid="21511"/>
                                        </p:tgtEl>
                                      </p:cBhvr>
                                    </p:animEffect>
                                    <p:set>
                                      <p:cBhvr>
                                        <p:cTn id="35" dur="1" fill="hold">
                                          <p:stCondLst>
                                            <p:cond delay="2999"/>
                                          </p:stCondLst>
                                        </p:cTn>
                                        <p:tgtEl>
                                          <p:spTgt spid="21511"/>
                                        </p:tgtEl>
                                        <p:attrNameLst>
                                          <p:attrName>style.visibility</p:attrName>
                                        </p:attrNameLst>
                                      </p:cBhvr>
                                      <p:to>
                                        <p:strVal val="hidden"/>
                                      </p:to>
                                    </p:set>
                                  </p:childTnLst>
                                </p:cTn>
                              </p:par>
                              <p:par>
                                <p:cTn id="36" presetID="53" presetClass="entr" presetSubtype="0" fill="hold" nodeType="withEffect">
                                  <p:stCondLst>
                                    <p:cond delay="2000"/>
                                  </p:stCondLst>
                                  <p:childTnLst>
                                    <p:set>
                                      <p:cBhvr>
                                        <p:cTn id="37" dur="1" fill="hold">
                                          <p:stCondLst>
                                            <p:cond delay="0"/>
                                          </p:stCondLst>
                                        </p:cTn>
                                        <p:tgtEl>
                                          <p:spTgt spid="21512"/>
                                        </p:tgtEl>
                                        <p:attrNameLst>
                                          <p:attrName>style.visibility</p:attrName>
                                        </p:attrNameLst>
                                      </p:cBhvr>
                                      <p:to>
                                        <p:strVal val="visible"/>
                                      </p:to>
                                    </p:set>
                                    <p:anim calcmode="lin" valueType="num">
                                      <p:cBhvr>
                                        <p:cTn id="38" dur="2000" fill="hold"/>
                                        <p:tgtEl>
                                          <p:spTgt spid="21512"/>
                                        </p:tgtEl>
                                        <p:attrNameLst>
                                          <p:attrName>ppt_w</p:attrName>
                                        </p:attrNameLst>
                                      </p:cBhvr>
                                      <p:tavLst>
                                        <p:tav tm="0">
                                          <p:val>
                                            <p:fltVal val="0"/>
                                          </p:val>
                                        </p:tav>
                                        <p:tav tm="100000">
                                          <p:val>
                                            <p:strVal val="#ppt_w"/>
                                          </p:val>
                                        </p:tav>
                                      </p:tavLst>
                                    </p:anim>
                                    <p:anim calcmode="lin" valueType="num">
                                      <p:cBhvr>
                                        <p:cTn id="39" dur="2000" fill="hold"/>
                                        <p:tgtEl>
                                          <p:spTgt spid="21512"/>
                                        </p:tgtEl>
                                        <p:attrNameLst>
                                          <p:attrName>ppt_h</p:attrName>
                                        </p:attrNameLst>
                                      </p:cBhvr>
                                      <p:tavLst>
                                        <p:tav tm="0">
                                          <p:val>
                                            <p:fltVal val="0"/>
                                          </p:val>
                                        </p:tav>
                                        <p:tav tm="100000">
                                          <p:val>
                                            <p:strVal val="#ppt_h"/>
                                          </p:val>
                                        </p:tav>
                                      </p:tavLst>
                                    </p:anim>
                                    <p:animEffect transition="in" filter="fade">
                                      <p:cBhvr>
                                        <p:cTn id="40" dur="2000"/>
                                        <p:tgtEl>
                                          <p:spTgt spid="21512"/>
                                        </p:tgtEl>
                                      </p:cBhvr>
                                    </p:animEffect>
                                  </p:childTnLst>
                                </p:cTn>
                              </p:par>
                              <p:par>
                                <p:cTn id="41" presetID="6" presetClass="emph" presetSubtype="0" fill="hold" nodeType="withEffect">
                                  <p:stCondLst>
                                    <p:cond delay="2000"/>
                                  </p:stCondLst>
                                  <p:childTnLst>
                                    <p:animScale>
                                      <p:cBhvr>
                                        <p:cTn id="42" dur="2000" fill="hold"/>
                                        <p:tgtEl>
                                          <p:spTgt spid="21512"/>
                                        </p:tgtEl>
                                      </p:cBhvr>
                                      <p:by x="300000" y="3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nimBg="1"/>
      <p:bldP spid="215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79388" y="152400"/>
            <a:ext cx="8785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rgbClr val="FF0000"/>
                </a:solidFill>
              </a:rPr>
              <a:t>Physics of the BELR</a:t>
            </a:r>
          </a:p>
        </p:txBody>
      </p:sp>
      <p:pic>
        <p:nvPicPr>
          <p:cNvPr id="4099" name="Picture 5" descr="BLRavgspect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692150"/>
            <a:ext cx="7829550"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6"/>
          <p:cNvSpPr txBox="1">
            <a:spLocks noChangeArrowheads="1"/>
          </p:cNvSpPr>
          <p:nvPr/>
        </p:nvSpPr>
        <p:spPr bwMode="auto">
          <a:xfrm>
            <a:off x="1331913" y="6345238"/>
            <a:ext cx="57610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latin typeface="Times New Roman" pitchFamily="18" charset="0"/>
              </a:rPr>
              <a:t>A typical Type 1 AGN spectrum (from Netzer 1990)</a:t>
            </a:r>
          </a:p>
        </p:txBody>
      </p:sp>
      <p:sp>
        <p:nvSpPr>
          <p:cNvPr id="4101" name="Rectangle 9"/>
          <p:cNvSpPr>
            <a:spLocks noChangeArrowheads="1"/>
          </p:cNvSpPr>
          <p:nvPr/>
        </p:nvSpPr>
        <p:spPr bwMode="auto">
          <a:xfrm>
            <a:off x="71438" y="646113"/>
            <a:ext cx="8990012" cy="607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 name="Text Box 6"/>
          <p:cNvSpPr txBox="1">
            <a:spLocks noRot="1" noChangeAspect="1" noMove="1" noResize="1" noEditPoints="1" noAdjustHandles="1" noChangeArrowheads="1" noChangeShapeType="1" noTextEdit="1"/>
          </p:cNvSpPr>
          <p:nvPr/>
        </p:nvSpPr>
        <p:spPr bwMode="auto">
          <a:xfrm>
            <a:off x="2627784" y="1268760"/>
            <a:ext cx="5094908" cy="1384995"/>
          </a:xfrm>
          <a:prstGeom prst="rect">
            <a:avLst/>
          </a:prstGeom>
          <a:blipFill rotWithShape="1">
            <a:blip r:embed="rId3"/>
            <a:stretch>
              <a:fillRect r="-478"/>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p:sp>
        <p:nvSpPr>
          <p:cNvPr id="9" name="Text Box 6"/>
          <p:cNvSpPr txBox="1">
            <a:spLocks noRot="1" noChangeAspect="1" noMove="1" noResize="1" noEditPoints="1" noAdjustHandles="1" noChangeArrowheads="1" noChangeShapeType="1" noTextEdit="1"/>
          </p:cNvSpPr>
          <p:nvPr/>
        </p:nvSpPr>
        <p:spPr bwMode="auto">
          <a:xfrm>
            <a:off x="1565324" y="4942314"/>
            <a:ext cx="5022900" cy="307777"/>
          </a:xfrm>
          <a:prstGeom prst="rect">
            <a:avLst/>
          </a:prstGeom>
          <a:blipFill rotWithShape="1">
            <a:blip r:embed="rId4"/>
            <a:stretch>
              <a:fillRect l="-364" t="-2000" b="-2000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p:cxnSp>
        <p:nvCxnSpPr>
          <p:cNvPr id="6" name="Connettore 1 5"/>
          <p:cNvCxnSpPr/>
          <p:nvPr/>
        </p:nvCxnSpPr>
        <p:spPr>
          <a:xfrm flipH="1">
            <a:off x="2974975" y="2014538"/>
            <a:ext cx="288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2974975" y="2014538"/>
            <a:ext cx="0"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211638" y="2565400"/>
            <a:ext cx="0" cy="5032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4211638" y="3068638"/>
            <a:ext cx="2447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5795963" y="3068638"/>
            <a:ext cx="0" cy="7921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6672263" y="3068638"/>
            <a:ext cx="0" cy="12969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flipV="1">
            <a:off x="2268538" y="4724400"/>
            <a:ext cx="0" cy="2174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a:off x="2268538" y="4724400"/>
            <a:ext cx="3527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flipV="1">
            <a:off x="4643438" y="4365625"/>
            <a:ext cx="0" cy="3587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flipV="1">
            <a:off x="5795963" y="4545013"/>
            <a:ext cx="0" cy="1793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94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79388" y="152400"/>
            <a:ext cx="8785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0000"/>
                </a:solidFill>
              </a:rPr>
              <a:t>The optical domain: continuum and emission lines</a:t>
            </a:r>
            <a:endParaRPr lang="en-US" sz="2400" b="1" dirty="0">
              <a:solidFill>
                <a:srgbClr val="FF0000"/>
              </a:solidFill>
            </a:endParaRPr>
          </a:p>
        </p:txBody>
      </p:sp>
      <p:pic>
        <p:nvPicPr>
          <p:cNvPr id="8195" name="Picture 5" descr="ContSub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838200"/>
            <a:ext cx="4608513"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descr="SpecLineD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2871788"/>
            <a:ext cx="39862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8"/>
          <p:cNvSpPr>
            <a:spLocks noChangeArrowheads="1"/>
          </p:cNvSpPr>
          <p:nvPr/>
        </p:nvSpPr>
        <p:spPr bwMode="auto">
          <a:xfrm>
            <a:off x="106363" y="777875"/>
            <a:ext cx="4740275" cy="5964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198" name="Text Box 9"/>
          <p:cNvSpPr txBox="1">
            <a:spLocks noChangeArrowheads="1"/>
          </p:cNvSpPr>
          <p:nvPr/>
        </p:nvSpPr>
        <p:spPr bwMode="auto">
          <a:xfrm>
            <a:off x="106363" y="4278313"/>
            <a:ext cx="4752975"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latin typeface="Times New Roman" pitchFamily="18" charset="0"/>
              </a:rPr>
              <a:t>Spectroscopic observations carry several contributions, which are blended together with the BELR signal and must be accounted for, in order to study the broad emission lines. This example illustrates the subtraction of the underlying continuum in the spectrum of </a:t>
            </a:r>
            <a:r>
              <a:rPr lang="en-US">
                <a:latin typeface="Times New Roman" pitchFamily="18" charset="0"/>
              </a:rPr>
              <a:t>2MASS J03221390+0055134.</a:t>
            </a:r>
          </a:p>
        </p:txBody>
      </p:sp>
      <p:sp>
        <p:nvSpPr>
          <p:cNvPr id="8199" name="Rectangle 10"/>
          <p:cNvSpPr>
            <a:spLocks noChangeArrowheads="1"/>
          </p:cNvSpPr>
          <p:nvPr/>
        </p:nvSpPr>
        <p:spPr bwMode="auto">
          <a:xfrm>
            <a:off x="4932363" y="777875"/>
            <a:ext cx="4092575" cy="5964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200" name="Text Box 11"/>
          <p:cNvSpPr txBox="1">
            <a:spLocks noChangeArrowheads="1"/>
          </p:cNvSpPr>
          <p:nvPr/>
        </p:nvSpPr>
        <p:spPr bwMode="auto">
          <a:xfrm>
            <a:off x="4932363" y="860425"/>
            <a:ext cx="410368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dirty="0">
                <a:latin typeface="Times New Roman" pitchFamily="18" charset="0"/>
              </a:rPr>
              <a:t>The identification of the broad spectral line component may be carried out by means of standard techniques, such as the multiple Gaussian profile fits, as it is shown in the case of </a:t>
            </a:r>
            <a:r>
              <a:rPr lang="en-US" dirty="0" smtClean="0">
                <a:latin typeface="Times New Roman" pitchFamily="18" charset="0"/>
              </a:rPr>
              <a:t>PG </a:t>
            </a:r>
            <a:r>
              <a:rPr lang="en-US" dirty="0">
                <a:latin typeface="Times New Roman" pitchFamily="18" charset="0"/>
              </a:rPr>
              <a:t>1014+4717 below.</a:t>
            </a:r>
          </a:p>
        </p:txBody>
      </p:sp>
    </p:spTree>
    <p:extLst>
      <p:ext uri="{BB962C8B-B14F-4D97-AF65-F5344CB8AC3E}">
        <p14:creationId xmlns:p14="http://schemas.microsoft.com/office/powerpoint/2010/main" val="337900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6"/>
          <p:cNvSpPr txBox="1">
            <a:spLocks noChangeArrowheads="1"/>
          </p:cNvSpPr>
          <p:nvPr/>
        </p:nvSpPr>
        <p:spPr bwMode="auto">
          <a:xfrm>
            <a:off x="36513" y="4173538"/>
            <a:ext cx="5614987" cy="243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Tx/>
              <a:buSzTx/>
              <a:buFontTx/>
              <a:buNone/>
            </a:pPr>
            <a:r>
              <a:rPr lang="en-US" sz="2000" dirty="0">
                <a:solidFill>
                  <a:schemeClr val="tx1"/>
                </a:solidFill>
                <a:latin typeface="Times New Roman" pitchFamily="18" charset="0"/>
              </a:rPr>
              <a:t>A principal component analysis technique, based on iterative fits to observational data, was developed to isolate the AGN contribution from host galaxy contamination in the SDSS spectra</a:t>
            </a:r>
          </a:p>
          <a:p>
            <a:pPr algn="ctr">
              <a:buClrTx/>
              <a:buSzTx/>
              <a:buFontTx/>
              <a:buNone/>
            </a:pPr>
            <a:endParaRPr lang="en-US" sz="2000" dirty="0">
              <a:solidFill>
                <a:schemeClr val="tx1"/>
              </a:solidFill>
              <a:latin typeface="Times New Roman" pitchFamily="18" charset="0"/>
            </a:endParaRPr>
          </a:p>
          <a:p>
            <a:pPr algn="just">
              <a:buClrTx/>
              <a:buSzTx/>
              <a:buFontTx/>
              <a:buNone/>
            </a:pPr>
            <a:r>
              <a:rPr lang="en-US" dirty="0">
                <a:solidFill>
                  <a:srgbClr val="0000FF"/>
                </a:solidFill>
                <a:latin typeface="Times New Roman" pitchFamily="18" charset="0"/>
              </a:rPr>
              <a:t>Connolly et al. 1995, AJ, 110, 1071</a:t>
            </a:r>
          </a:p>
          <a:p>
            <a:pPr algn="just">
              <a:buClrTx/>
              <a:buSzTx/>
              <a:buFontTx/>
              <a:buNone/>
            </a:pPr>
            <a:r>
              <a:rPr lang="en-US" dirty="0">
                <a:solidFill>
                  <a:srgbClr val="0000FF"/>
                </a:solidFill>
                <a:latin typeface="Times New Roman" pitchFamily="18" charset="0"/>
              </a:rPr>
              <a:t>Yip et al. 2004, AJ, 128, 585</a:t>
            </a:r>
          </a:p>
          <a:p>
            <a:pPr algn="just">
              <a:buClrTx/>
              <a:buSzTx/>
              <a:buFontTx/>
              <a:buNone/>
            </a:pPr>
            <a:r>
              <a:rPr lang="en-US" dirty="0">
                <a:solidFill>
                  <a:srgbClr val="0000FF"/>
                </a:solidFill>
                <a:latin typeface="Times New Roman" pitchFamily="18" charset="0"/>
              </a:rPr>
              <a:t>Yip et al. 2004, AJ, 128, 2603</a:t>
            </a:r>
          </a:p>
        </p:txBody>
      </p:sp>
      <p:grpSp>
        <p:nvGrpSpPr>
          <p:cNvPr id="5123" name="Group 37"/>
          <p:cNvGrpSpPr>
            <a:grpSpLocks/>
          </p:cNvGrpSpPr>
          <p:nvPr/>
        </p:nvGrpSpPr>
        <p:grpSpPr bwMode="auto">
          <a:xfrm>
            <a:off x="5664200" y="3513138"/>
            <a:ext cx="3348038" cy="3254375"/>
            <a:chOff x="3568" y="2213"/>
            <a:chExt cx="2109" cy="2050"/>
          </a:xfrm>
        </p:grpSpPr>
        <p:pic>
          <p:nvPicPr>
            <p:cNvPr id="5157" name="Picture 38" descr="SpecDecExample"/>
            <p:cNvPicPr>
              <a:picLocks noChangeAspect="1" noChangeArrowheads="1"/>
            </p:cNvPicPr>
            <p:nvPr/>
          </p:nvPicPr>
          <p:blipFill>
            <a:blip r:embed="rId3">
              <a:lum bright="-24000" contrast="54000"/>
              <a:extLst>
                <a:ext uri="{28A0092B-C50C-407E-A947-70E740481C1C}">
                  <a14:useLocalDpi xmlns:a14="http://schemas.microsoft.com/office/drawing/2010/main" val="0"/>
                </a:ext>
              </a:extLst>
            </a:blip>
            <a:srcRect/>
            <a:stretch>
              <a:fillRect/>
            </a:stretch>
          </p:blipFill>
          <p:spPr bwMode="auto">
            <a:xfrm>
              <a:off x="3606" y="2246"/>
              <a:ext cx="2041" cy="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8" name="Rectangle 39"/>
            <p:cNvSpPr>
              <a:spLocks noChangeArrowheads="1"/>
            </p:cNvSpPr>
            <p:nvPr/>
          </p:nvSpPr>
          <p:spPr bwMode="auto">
            <a:xfrm>
              <a:off x="3568" y="2213"/>
              <a:ext cx="2109" cy="2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5125" name="Group 42"/>
          <p:cNvGrpSpPr>
            <a:grpSpLocks/>
          </p:cNvGrpSpPr>
          <p:nvPr/>
        </p:nvGrpSpPr>
        <p:grpSpPr bwMode="auto">
          <a:xfrm>
            <a:off x="107950" y="692150"/>
            <a:ext cx="8932863" cy="3460750"/>
            <a:chOff x="68" y="436"/>
            <a:chExt cx="5627" cy="2180"/>
          </a:xfrm>
        </p:grpSpPr>
        <p:sp>
          <p:nvSpPr>
            <p:cNvPr id="5126" name="Text Box 7"/>
            <p:cNvSpPr txBox="1">
              <a:spLocks noChangeArrowheads="1"/>
            </p:cNvSpPr>
            <p:nvPr/>
          </p:nvSpPr>
          <p:spPr bwMode="auto">
            <a:xfrm>
              <a:off x="251" y="527"/>
              <a:ext cx="681"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eaLnBrk="0" hangingPunct="0">
                <a:defRPr>
                  <a:solidFill>
                    <a:schemeClr val="bg1"/>
                  </a:solidFill>
                  <a:latin typeface="Arial" charset="0"/>
                </a:defRPr>
              </a:lvl2pPr>
              <a:lvl3pPr eaLnBrk="0" hangingPunct="0">
                <a:defRPr>
                  <a:solidFill>
                    <a:schemeClr val="bg1"/>
                  </a:solidFill>
                  <a:latin typeface="Arial" charset="0"/>
                </a:defRPr>
              </a:lvl3pPr>
              <a:lvl4pPr eaLnBrk="0" hangingPunct="0">
                <a:defRPr>
                  <a:solidFill>
                    <a:schemeClr val="bg1"/>
                  </a:solidFill>
                  <a:latin typeface="Arial" charset="0"/>
                </a:defRPr>
              </a:lvl4pPr>
              <a:lvl5pPr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9pPr>
            </a:lstStyle>
            <a:p>
              <a:pPr algn="just" defTabSz="914400" eaLnBrk="1" hangingPunct="1">
                <a:spcBef>
                  <a:spcPct val="50000"/>
                </a:spcBef>
                <a:buClrTx/>
                <a:buSzTx/>
                <a:buFontTx/>
                <a:buNone/>
              </a:pPr>
              <a:r>
                <a:rPr lang="en-US">
                  <a:solidFill>
                    <a:schemeClr val="tx1"/>
                  </a:solidFill>
                  <a:latin typeface="Times New Roman" pitchFamily="18" charset="0"/>
                </a:rPr>
                <a:t>INPUT</a:t>
              </a:r>
              <a:endParaRPr lang="en-US">
                <a:solidFill>
                  <a:schemeClr val="tx1"/>
                </a:solidFill>
                <a:latin typeface="Times New Roman" pitchFamily="18" charset="0"/>
                <a:cs typeface="Times New Roman" pitchFamily="18" charset="0"/>
              </a:endParaRPr>
            </a:p>
          </p:txBody>
        </p:sp>
        <p:sp>
          <p:nvSpPr>
            <p:cNvPr id="5127" name="Text Box 8"/>
            <p:cNvSpPr txBox="1">
              <a:spLocks noChangeArrowheads="1"/>
            </p:cNvSpPr>
            <p:nvPr/>
          </p:nvSpPr>
          <p:spPr bwMode="auto">
            <a:xfrm>
              <a:off x="160" y="849"/>
              <a:ext cx="681"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eaLnBrk="0" hangingPunct="0">
                <a:defRPr>
                  <a:solidFill>
                    <a:schemeClr val="bg1"/>
                  </a:solidFill>
                  <a:latin typeface="Arial" charset="0"/>
                </a:defRPr>
              </a:lvl2pPr>
              <a:lvl3pPr eaLnBrk="0" hangingPunct="0">
                <a:defRPr>
                  <a:solidFill>
                    <a:schemeClr val="bg1"/>
                  </a:solidFill>
                  <a:latin typeface="Arial" charset="0"/>
                </a:defRPr>
              </a:lvl3pPr>
              <a:lvl4pPr eaLnBrk="0" hangingPunct="0">
                <a:defRPr>
                  <a:solidFill>
                    <a:schemeClr val="bg1"/>
                  </a:solidFill>
                  <a:latin typeface="Arial" charset="0"/>
                </a:defRPr>
              </a:lvl4pPr>
              <a:lvl5pPr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9pPr>
            </a:lstStyle>
            <a:p>
              <a:pPr algn="just" defTabSz="914400" eaLnBrk="1" hangingPunct="1">
                <a:spcBef>
                  <a:spcPct val="50000"/>
                </a:spcBef>
                <a:buClrTx/>
                <a:buSzTx/>
                <a:buFontTx/>
                <a:buNone/>
              </a:pPr>
              <a:r>
                <a:rPr lang="en-US">
                  <a:solidFill>
                    <a:schemeClr val="tx1"/>
                  </a:solidFill>
                  <a:latin typeface="Times New Roman" pitchFamily="18" charset="0"/>
                </a:rPr>
                <a:t>Observed spectrum</a:t>
              </a:r>
              <a:endParaRPr lang="en-US">
                <a:solidFill>
                  <a:schemeClr val="tx1"/>
                </a:solidFill>
                <a:latin typeface="Times New Roman" pitchFamily="18" charset="0"/>
                <a:cs typeface="Times New Roman" pitchFamily="18" charset="0"/>
              </a:endParaRPr>
            </a:p>
          </p:txBody>
        </p:sp>
        <p:sp>
          <p:nvSpPr>
            <p:cNvPr id="5128" name="Text Box 9"/>
            <p:cNvSpPr txBox="1">
              <a:spLocks noChangeArrowheads="1"/>
            </p:cNvSpPr>
            <p:nvPr/>
          </p:nvSpPr>
          <p:spPr bwMode="auto">
            <a:xfrm>
              <a:off x="69" y="1302"/>
              <a:ext cx="907"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eaLnBrk="0" hangingPunct="0">
                <a:defRPr>
                  <a:solidFill>
                    <a:schemeClr val="bg1"/>
                  </a:solidFill>
                  <a:latin typeface="Arial" charset="0"/>
                </a:defRPr>
              </a:lvl2pPr>
              <a:lvl3pPr eaLnBrk="0" hangingPunct="0">
                <a:defRPr>
                  <a:solidFill>
                    <a:schemeClr val="bg1"/>
                  </a:solidFill>
                  <a:latin typeface="Arial" charset="0"/>
                </a:defRPr>
              </a:lvl3pPr>
              <a:lvl4pPr eaLnBrk="0" hangingPunct="0">
                <a:defRPr>
                  <a:solidFill>
                    <a:schemeClr val="bg1"/>
                  </a:solidFill>
                  <a:latin typeface="Arial" charset="0"/>
                </a:defRPr>
              </a:lvl4pPr>
              <a:lvl5pPr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9pPr>
            </a:lstStyle>
            <a:p>
              <a:pPr algn="ctr" defTabSz="914400" eaLnBrk="1" hangingPunct="1">
                <a:spcBef>
                  <a:spcPct val="50000"/>
                </a:spcBef>
                <a:buClrTx/>
                <a:buSzTx/>
                <a:buFontTx/>
                <a:buNone/>
              </a:pPr>
              <a:r>
                <a:rPr lang="en-US">
                  <a:solidFill>
                    <a:schemeClr val="tx1"/>
                  </a:solidFill>
                  <a:latin typeface="Times New Roman" pitchFamily="18" charset="0"/>
                </a:rPr>
                <a:t>Galaxy Eigenspectra</a:t>
              </a:r>
              <a:endParaRPr lang="en-US">
                <a:solidFill>
                  <a:schemeClr val="tx1"/>
                </a:solidFill>
                <a:latin typeface="Times New Roman" pitchFamily="18" charset="0"/>
                <a:cs typeface="Times New Roman" pitchFamily="18" charset="0"/>
              </a:endParaRPr>
            </a:p>
          </p:txBody>
        </p:sp>
        <p:sp>
          <p:nvSpPr>
            <p:cNvPr id="5129" name="Text Box 10"/>
            <p:cNvSpPr txBox="1">
              <a:spLocks noChangeArrowheads="1"/>
            </p:cNvSpPr>
            <p:nvPr/>
          </p:nvSpPr>
          <p:spPr bwMode="auto">
            <a:xfrm>
              <a:off x="68" y="1752"/>
              <a:ext cx="908"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eaLnBrk="0" hangingPunct="0">
                <a:defRPr>
                  <a:solidFill>
                    <a:schemeClr val="bg1"/>
                  </a:solidFill>
                  <a:latin typeface="Arial" charset="0"/>
                </a:defRPr>
              </a:lvl2pPr>
              <a:lvl3pPr eaLnBrk="0" hangingPunct="0">
                <a:defRPr>
                  <a:solidFill>
                    <a:schemeClr val="bg1"/>
                  </a:solidFill>
                  <a:latin typeface="Arial" charset="0"/>
                </a:defRPr>
              </a:lvl3pPr>
              <a:lvl4pPr eaLnBrk="0" hangingPunct="0">
                <a:defRPr>
                  <a:solidFill>
                    <a:schemeClr val="bg1"/>
                  </a:solidFill>
                  <a:latin typeface="Arial" charset="0"/>
                </a:defRPr>
              </a:lvl4pPr>
              <a:lvl5pPr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9pPr>
            </a:lstStyle>
            <a:p>
              <a:pPr algn="ctr" defTabSz="914400" eaLnBrk="1" hangingPunct="1">
                <a:spcBef>
                  <a:spcPct val="50000"/>
                </a:spcBef>
                <a:buClrTx/>
                <a:buSzTx/>
                <a:buFontTx/>
                <a:buNone/>
              </a:pPr>
              <a:r>
                <a:rPr lang="en-US">
                  <a:solidFill>
                    <a:schemeClr val="tx1"/>
                  </a:solidFill>
                  <a:latin typeface="Times New Roman" pitchFamily="18" charset="0"/>
                </a:rPr>
                <a:t>AGN Eigenspectra</a:t>
              </a:r>
              <a:endParaRPr lang="en-US">
                <a:solidFill>
                  <a:schemeClr val="tx1"/>
                </a:solidFill>
                <a:latin typeface="Times New Roman" pitchFamily="18" charset="0"/>
                <a:cs typeface="Times New Roman" pitchFamily="18" charset="0"/>
              </a:endParaRPr>
            </a:p>
          </p:txBody>
        </p:sp>
        <p:sp>
          <p:nvSpPr>
            <p:cNvPr id="5130" name="Text Box 11"/>
            <p:cNvSpPr txBox="1">
              <a:spLocks noChangeArrowheads="1"/>
            </p:cNvSpPr>
            <p:nvPr/>
          </p:nvSpPr>
          <p:spPr bwMode="auto">
            <a:xfrm>
              <a:off x="1248" y="1137"/>
              <a:ext cx="907" cy="7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eaLnBrk="0" hangingPunct="0">
                <a:defRPr>
                  <a:solidFill>
                    <a:schemeClr val="bg1"/>
                  </a:solidFill>
                  <a:latin typeface="Arial" charset="0"/>
                </a:defRPr>
              </a:lvl2pPr>
              <a:lvl3pPr eaLnBrk="0" hangingPunct="0">
                <a:defRPr>
                  <a:solidFill>
                    <a:schemeClr val="bg1"/>
                  </a:solidFill>
                  <a:latin typeface="Arial" charset="0"/>
                </a:defRPr>
              </a:lvl3pPr>
              <a:lvl4pPr eaLnBrk="0" hangingPunct="0">
                <a:defRPr>
                  <a:solidFill>
                    <a:schemeClr val="bg1"/>
                  </a:solidFill>
                  <a:latin typeface="Arial" charset="0"/>
                </a:defRPr>
              </a:lvl4pPr>
              <a:lvl5pPr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9pPr>
            </a:lstStyle>
            <a:p>
              <a:pPr algn="ctr" defTabSz="914400" eaLnBrk="1" hangingPunct="1">
                <a:spcBef>
                  <a:spcPct val="50000"/>
                </a:spcBef>
                <a:buClrTx/>
                <a:buSzTx/>
                <a:buFontTx/>
                <a:buNone/>
              </a:pPr>
              <a:r>
                <a:rPr lang="en-US">
                  <a:solidFill>
                    <a:schemeClr val="tx1"/>
                  </a:solidFill>
                  <a:latin typeface="Times New Roman" pitchFamily="18" charset="0"/>
                </a:rPr>
                <a:t>LEAST</a:t>
              </a:r>
            </a:p>
            <a:p>
              <a:pPr algn="ctr" defTabSz="914400" eaLnBrk="1" hangingPunct="1">
                <a:spcBef>
                  <a:spcPct val="50000"/>
                </a:spcBef>
                <a:buClrTx/>
                <a:buSzTx/>
                <a:buFontTx/>
                <a:buNone/>
              </a:pPr>
              <a:r>
                <a:rPr lang="en-US">
                  <a:solidFill>
                    <a:schemeClr val="tx1"/>
                  </a:solidFill>
                  <a:latin typeface="Times New Roman" pitchFamily="18" charset="0"/>
                </a:rPr>
                <a:t>SQUARES</a:t>
              </a:r>
            </a:p>
            <a:p>
              <a:pPr algn="ctr" defTabSz="914400" eaLnBrk="1" hangingPunct="1">
                <a:spcBef>
                  <a:spcPct val="50000"/>
                </a:spcBef>
                <a:buClrTx/>
                <a:buSzTx/>
                <a:buFontTx/>
                <a:buNone/>
              </a:pPr>
              <a:r>
                <a:rPr lang="en-US">
                  <a:solidFill>
                    <a:schemeClr val="tx1"/>
                  </a:solidFill>
                  <a:latin typeface="Times New Roman" pitchFamily="18" charset="0"/>
                </a:rPr>
                <a:t>FIT</a:t>
              </a:r>
              <a:endParaRPr lang="en-US">
                <a:solidFill>
                  <a:schemeClr val="tx1"/>
                </a:solidFill>
                <a:latin typeface="Times New Roman" pitchFamily="18" charset="0"/>
                <a:cs typeface="Times New Roman" pitchFamily="18" charset="0"/>
              </a:endParaRPr>
            </a:p>
          </p:txBody>
        </p:sp>
        <p:sp>
          <p:nvSpPr>
            <p:cNvPr id="5131" name="Text Box 12"/>
            <p:cNvSpPr txBox="1">
              <a:spLocks noChangeArrowheads="1"/>
            </p:cNvSpPr>
            <p:nvPr/>
          </p:nvSpPr>
          <p:spPr bwMode="auto">
            <a:xfrm>
              <a:off x="2382" y="1302"/>
              <a:ext cx="681"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eaLnBrk="0" hangingPunct="0">
                <a:defRPr>
                  <a:solidFill>
                    <a:schemeClr val="bg1"/>
                  </a:solidFill>
                  <a:latin typeface="Arial" charset="0"/>
                </a:defRPr>
              </a:lvl2pPr>
              <a:lvl3pPr eaLnBrk="0" hangingPunct="0">
                <a:defRPr>
                  <a:solidFill>
                    <a:schemeClr val="bg1"/>
                  </a:solidFill>
                  <a:latin typeface="Arial" charset="0"/>
                </a:defRPr>
              </a:lvl3pPr>
              <a:lvl4pPr eaLnBrk="0" hangingPunct="0">
                <a:defRPr>
                  <a:solidFill>
                    <a:schemeClr val="bg1"/>
                  </a:solidFill>
                  <a:latin typeface="Arial" charset="0"/>
                </a:defRPr>
              </a:lvl4pPr>
              <a:lvl5pPr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9pPr>
            </a:lstStyle>
            <a:p>
              <a:pPr algn="ctr" defTabSz="914400" eaLnBrk="1" hangingPunct="1">
                <a:spcBef>
                  <a:spcPct val="50000"/>
                </a:spcBef>
                <a:buClrTx/>
                <a:buSzTx/>
                <a:buFontTx/>
                <a:buNone/>
              </a:pPr>
              <a:r>
                <a:rPr lang="en-US">
                  <a:solidFill>
                    <a:schemeClr val="tx1"/>
                  </a:solidFill>
                  <a:latin typeface="Times New Roman" pitchFamily="18" charset="0"/>
                </a:rPr>
                <a:t>Physical solution?</a:t>
              </a:r>
              <a:endParaRPr lang="en-US">
                <a:solidFill>
                  <a:schemeClr val="tx1"/>
                </a:solidFill>
                <a:latin typeface="Times New Roman" pitchFamily="18" charset="0"/>
                <a:cs typeface="Times New Roman" pitchFamily="18" charset="0"/>
              </a:endParaRPr>
            </a:p>
          </p:txBody>
        </p:sp>
        <p:sp>
          <p:nvSpPr>
            <p:cNvPr id="5132" name="Text Box 13"/>
            <p:cNvSpPr txBox="1">
              <a:spLocks noChangeArrowheads="1"/>
            </p:cNvSpPr>
            <p:nvPr/>
          </p:nvSpPr>
          <p:spPr bwMode="auto">
            <a:xfrm>
              <a:off x="3879" y="531"/>
              <a:ext cx="726"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eaLnBrk="0" hangingPunct="0">
                <a:defRPr>
                  <a:solidFill>
                    <a:schemeClr val="bg1"/>
                  </a:solidFill>
                  <a:latin typeface="Arial" charset="0"/>
                </a:defRPr>
              </a:lvl2pPr>
              <a:lvl3pPr eaLnBrk="0" hangingPunct="0">
                <a:defRPr>
                  <a:solidFill>
                    <a:schemeClr val="bg1"/>
                  </a:solidFill>
                  <a:latin typeface="Arial" charset="0"/>
                </a:defRPr>
              </a:lvl3pPr>
              <a:lvl4pPr eaLnBrk="0" hangingPunct="0">
                <a:defRPr>
                  <a:solidFill>
                    <a:schemeClr val="bg1"/>
                  </a:solidFill>
                  <a:latin typeface="Arial" charset="0"/>
                </a:defRPr>
              </a:lvl4pPr>
              <a:lvl5pPr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9pPr>
            </a:lstStyle>
            <a:p>
              <a:pPr algn="just" defTabSz="914400" eaLnBrk="1" hangingPunct="1">
                <a:spcBef>
                  <a:spcPct val="50000"/>
                </a:spcBef>
                <a:buClrTx/>
                <a:buSzTx/>
                <a:buFontTx/>
                <a:buNone/>
              </a:pPr>
              <a:r>
                <a:rPr lang="en-US">
                  <a:solidFill>
                    <a:schemeClr val="tx1"/>
                  </a:solidFill>
                  <a:latin typeface="Times New Roman" pitchFamily="18" charset="0"/>
                </a:rPr>
                <a:t>OUTPUT</a:t>
              </a:r>
              <a:endParaRPr lang="en-US">
                <a:solidFill>
                  <a:schemeClr val="tx1"/>
                </a:solidFill>
                <a:latin typeface="Times New Roman" pitchFamily="18" charset="0"/>
                <a:cs typeface="Times New Roman" pitchFamily="18" charset="0"/>
              </a:endParaRPr>
            </a:p>
          </p:txBody>
        </p:sp>
        <p:sp>
          <p:nvSpPr>
            <p:cNvPr id="5133" name="Text Box 14"/>
            <p:cNvSpPr txBox="1">
              <a:spLocks noChangeArrowheads="1"/>
            </p:cNvSpPr>
            <p:nvPr/>
          </p:nvSpPr>
          <p:spPr bwMode="auto">
            <a:xfrm>
              <a:off x="3788" y="1137"/>
              <a:ext cx="863" cy="7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eaLnBrk="0" hangingPunct="0">
                <a:defRPr>
                  <a:solidFill>
                    <a:schemeClr val="bg1"/>
                  </a:solidFill>
                  <a:latin typeface="Arial" charset="0"/>
                </a:defRPr>
              </a:lvl2pPr>
              <a:lvl3pPr eaLnBrk="0" hangingPunct="0">
                <a:defRPr>
                  <a:solidFill>
                    <a:schemeClr val="bg1"/>
                  </a:solidFill>
                  <a:latin typeface="Arial" charset="0"/>
                </a:defRPr>
              </a:lvl3pPr>
              <a:lvl4pPr eaLnBrk="0" hangingPunct="0">
                <a:defRPr>
                  <a:solidFill>
                    <a:schemeClr val="bg1"/>
                  </a:solidFill>
                  <a:latin typeface="Arial" charset="0"/>
                </a:defRPr>
              </a:lvl4pPr>
              <a:lvl5pPr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9pPr>
            </a:lstStyle>
            <a:p>
              <a:pPr algn="ctr" defTabSz="914400" eaLnBrk="1" hangingPunct="1">
                <a:spcBef>
                  <a:spcPct val="50000"/>
                </a:spcBef>
                <a:buClrTx/>
                <a:buSzTx/>
                <a:buFontTx/>
                <a:buNone/>
              </a:pPr>
              <a:r>
                <a:rPr lang="en-US">
                  <a:solidFill>
                    <a:schemeClr val="tx1"/>
                  </a:solidFill>
                  <a:latin typeface="Times New Roman" pitchFamily="18" charset="0"/>
                </a:rPr>
                <a:t>Best</a:t>
              </a:r>
            </a:p>
            <a:p>
              <a:pPr algn="ctr" defTabSz="914400" eaLnBrk="1" hangingPunct="1">
                <a:spcBef>
                  <a:spcPct val="50000"/>
                </a:spcBef>
                <a:buClrTx/>
                <a:buSzTx/>
                <a:buFontTx/>
                <a:buNone/>
              </a:pPr>
              <a:r>
                <a:rPr lang="en-US">
                  <a:solidFill>
                    <a:schemeClr val="tx1"/>
                  </a:solidFill>
                  <a:latin typeface="Times New Roman" pitchFamily="18" charset="0"/>
                </a:rPr>
                <a:t>Fit</a:t>
              </a:r>
            </a:p>
            <a:p>
              <a:pPr algn="ctr" defTabSz="914400" eaLnBrk="1" hangingPunct="1">
                <a:spcBef>
                  <a:spcPct val="50000"/>
                </a:spcBef>
                <a:buClrTx/>
                <a:buSzTx/>
                <a:buFontTx/>
                <a:buNone/>
              </a:pPr>
              <a:r>
                <a:rPr lang="en-US">
                  <a:solidFill>
                    <a:schemeClr val="tx1"/>
                  </a:solidFill>
                  <a:latin typeface="Times New Roman" pitchFamily="18" charset="0"/>
                </a:rPr>
                <a:t>Eigenvalues</a:t>
              </a:r>
              <a:endParaRPr lang="en-US">
                <a:solidFill>
                  <a:schemeClr val="tx1"/>
                </a:solidFill>
                <a:latin typeface="Times New Roman" pitchFamily="18" charset="0"/>
                <a:cs typeface="Times New Roman" pitchFamily="18" charset="0"/>
              </a:endParaRPr>
            </a:p>
          </p:txBody>
        </p:sp>
        <p:sp>
          <p:nvSpPr>
            <p:cNvPr id="5134" name="Text Box 15"/>
            <p:cNvSpPr txBox="1">
              <a:spLocks noChangeArrowheads="1"/>
            </p:cNvSpPr>
            <p:nvPr/>
          </p:nvSpPr>
          <p:spPr bwMode="auto">
            <a:xfrm>
              <a:off x="3244" y="1208"/>
              <a:ext cx="364" cy="237"/>
            </a:xfrm>
            <a:prstGeom prst="rect">
              <a:avLst/>
            </a:prstGeom>
            <a:noFill/>
            <a:ln w="9525">
              <a:solidFill>
                <a:srgbClr val="92D05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eaLnBrk="0" hangingPunct="0">
                <a:defRPr>
                  <a:solidFill>
                    <a:schemeClr val="bg1"/>
                  </a:solidFill>
                  <a:latin typeface="Arial" charset="0"/>
                </a:defRPr>
              </a:lvl2pPr>
              <a:lvl3pPr eaLnBrk="0" hangingPunct="0">
                <a:defRPr>
                  <a:solidFill>
                    <a:schemeClr val="bg1"/>
                  </a:solidFill>
                  <a:latin typeface="Arial" charset="0"/>
                </a:defRPr>
              </a:lvl3pPr>
              <a:lvl4pPr eaLnBrk="0" hangingPunct="0">
                <a:defRPr>
                  <a:solidFill>
                    <a:schemeClr val="bg1"/>
                  </a:solidFill>
                  <a:latin typeface="Arial" charset="0"/>
                </a:defRPr>
              </a:lvl4pPr>
              <a:lvl5pPr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9pPr>
            </a:lstStyle>
            <a:p>
              <a:pPr algn="ctr" defTabSz="914400" eaLnBrk="1" hangingPunct="1">
                <a:spcBef>
                  <a:spcPct val="50000"/>
                </a:spcBef>
                <a:buClrTx/>
                <a:buSzTx/>
                <a:buFontTx/>
                <a:buNone/>
              </a:pPr>
              <a:r>
                <a:rPr lang="en-US">
                  <a:solidFill>
                    <a:srgbClr val="92D050"/>
                  </a:solidFill>
                  <a:latin typeface="Times New Roman" pitchFamily="18" charset="0"/>
                </a:rPr>
                <a:t>Yes</a:t>
              </a:r>
              <a:endParaRPr lang="en-US">
                <a:solidFill>
                  <a:srgbClr val="92D050"/>
                </a:solidFill>
                <a:latin typeface="Times New Roman" pitchFamily="18" charset="0"/>
                <a:cs typeface="Times New Roman" pitchFamily="18" charset="0"/>
              </a:endParaRPr>
            </a:p>
          </p:txBody>
        </p:sp>
        <p:sp>
          <p:nvSpPr>
            <p:cNvPr id="5135" name="Text Box 16"/>
            <p:cNvSpPr txBox="1">
              <a:spLocks noChangeArrowheads="1"/>
            </p:cNvSpPr>
            <p:nvPr/>
          </p:nvSpPr>
          <p:spPr bwMode="auto">
            <a:xfrm>
              <a:off x="1746" y="436"/>
              <a:ext cx="1451"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eaLnBrk="0" hangingPunct="0">
                <a:defRPr>
                  <a:solidFill>
                    <a:schemeClr val="bg1"/>
                  </a:solidFill>
                  <a:latin typeface="Arial" charset="0"/>
                </a:defRPr>
              </a:lvl2pPr>
              <a:lvl3pPr eaLnBrk="0" hangingPunct="0">
                <a:defRPr>
                  <a:solidFill>
                    <a:schemeClr val="bg1"/>
                  </a:solidFill>
                  <a:latin typeface="Arial" charset="0"/>
                </a:defRPr>
              </a:lvl3pPr>
              <a:lvl4pPr eaLnBrk="0" hangingPunct="0">
                <a:defRPr>
                  <a:solidFill>
                    <a:schemeClr val="bg1"/>
                  </a:solidFill>
                  <a:latin typeface="Arial" charset="0"/>
                </a:defRPr>
              </a:lvl4pPr>
              <a:lvl5pPr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9pPr>
            </a:lstStyle>
            <a:p>
              <a:pPr algn="ctr" defTabSz="914400" eaLnBrk="1" hangingPunct="1">
                <a:spcBef>
                  <a:spcPct val="50000"/>
                </a:spcBef>
                <a:buClrTx/>
                <a:buSzTx/>
                <a:buFontTx/>
                <a:buNone/>
              </a:pPr>
              <a:r>
                <a:rPr lang="en-US">
                  <a:solidFill>
                    <a:schemeClr val="tx1"/>
                  </a:solidFill>
                  <a:latin typeface="Times New Roman" pitchFamily="18" charset="0"/>
                </a:rPr>
                <a:t>Host galaxy correction and iteration</a:t>
              </a:r>
              <a:endParaRPr lang="en-US">
                <a:solidFill>
                  <a:schemeClr val="tx1"/>
                </a:solidFill>
                <a:latin typeface="Times New Roman" pitchFamily="18" charset="0"/>
                <a:cs typeface="Times New Roman" pitchFamily="18" charset="0"/>
              </a:endParaRPr>
            </a:p>
          </p:txBody>
        </p:sp>
        <p:sp>
          <p:nvSpPr>
            <p:cNvPr id="5136" name="Text Box 17"/>
            <p:cNvSpPr txBox="1">
              <a:spLocks noChangeArrowheads="1"/>
            </p:cNvSpPr>
            <p:nvPr/>
          </p:nvSpPr>
          <p:spPr bwMode="auto">
            <a:xfrm>
              <a:off x="4832" y="869"/>
              <a:ext cx="863"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eaLnBrk="0" hangingPunct="0">
                <a:defRPr>
                  <a:solidFill>
                    <a:schemeClr val="bg1"/>
                  </a:solidFill>
                  <a:latin typeface="Arial" charset="0"/>
                </a:defRPr>
              </a:lvl2pPr>
              <a:lvl3pPr eaLnBrk="0" hangingPunct="0">
                <a:defRPr>
                  <a:solidFill>
                    <a:schemeClr val="bg1"/>
                  </a:solidFill>
                  <a:latin typeface="Arial" charset="0"/>
                </a:defRPr>
              </a:lvl3pPr>
              <a:lvl4pPr eaLnBrk="0" hangingPunct="0">
                <a:defRPr>
                  <a:solidFill>
                    <a:schemeClr val="bg1"/>
                  </a:solidFill>
                  <a:latin typeface="Arial" charset="0"/>
                </a:defRPr>
              </a:lvl4pPr>
              <a:lvl5pPr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9pPr>
            </a:lstStyle>
            <a:p>
              <a:pPr algn="ctr" defTabSz="914400" eaLnBrk="1" hangingPunct="1">
                <a:spcBef>
                  <a:spcPct val="50000"/>
                </a:spcBef>
                <a:buClrTx/>
                <a:buSzTx/>
                <a:buFontTx/>
                <a:buNone/>
              </a:pPr>
              <a:r>
                <a:rPr lang="en-US">
                  <a:solidFill>
                    <a:schemeClr val="tx1"/>
                  </a:solidFill>
                  <a:latin typeface="Times New Roman" pitchFamily="18" charset="0"/>
                </a:rPr>
                <a:t>Host spectrum</a:t>
              </a:r>
              <a:endParaRPr lang="en-US">
                <a:solidFill>
                  <a:schemeClr val="tx1"/>
                </a:solidFill>
                <a:latin typeface="Times New Roman" pitchFamily="18" charset="0"/>
                <a:cs typeface="Times New Roman" pitchFamily="18" charset="0"/>
              </a:endParaRPr>
            </a:p>
          </p:txBody>
        </p:sp>
        <p:sp>
          <p:nvSpPr>
            <p:cNvPr id="5137" name="Text Box 18"/>
            <p:cNvSpPr txBox="1">
              <a:spLocks noChangeArrowheads="1"/>
            </p:cNvSpPr>
            <p:nvPr/>
          </p:nvSpPr>
          <p:spPr bwMode="auto">
            <a:xfrm>
              <a:off x="4831" y="1729"/>
              <a:ext cx="863"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eaLnBrk="0" hangingPunct="0">
                <a:defRPr>
                  <a:solidFill>
                    <a:schemeClr val="bg1"/>
                  </a:solidFill>
                  <a:latin typeface="Arial" charset="0"/>
                </a:defRPr>
              </a:lvl2pPr>
              <a:lvl3pPr eaLnBrk="0" hangingPunct="0">
                <a:defRPr>
                  <a:solidFill>
                    <a:schemeClr val="bg1"/>
                  </a:solidFill>
                  <a:latin typeface="Arial" charset="0"/>
                </a:defRPr>
              </a:lvl3pPr>
              <a:lvl4pPr eaLnBrk="0" hangingPunct="0">
                <a:defRPr>
                  <a:solidFill>
                    <a:schemeClr val="bg1"/>
                  </a:solidFill>
                  <a:latin typeface="Arial" charset="0"/>
                </a:defRPr>
              </a:lvl4pPr>
              <a:lvl5pPr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9pPr>
            </a:lstStyle>
            <a:p>
              <a:pPr algn="ctr" defTabSz="914400" eaLnBrk="1" hangingPunct="1">
                <a:spcBef>
                  <a:spcPct val="50000"/>
                </a:spcBef>
                <a:buClrTx/>
                <a:buSzTx/>
                <a:buFontTx/>
                <a:buNone/>
              </a:pPr>
              <a:r>
                <a:rPr lang="en-US">
                  <a:solidFill>
                    <a:schemeClr val="tx1"/>
                  </a:solidFill>
                  <a:latin typeface="Times New Roman" pitchFamily="18" charset="0"/>
                </a:rPr>
                <a:t>AGN spectrum</a:t>
              </a:r>
              <a:endParaRPr lang="en-US">
                <a:solidFill>
                  <a:schemeClr val="tx1"/>
                </a:solidFill>
                <a:latin typeface="Times New Roman" pitchFamily="18" charset="0"/>
                <a:cs typeface="Times New Roman" pitchFamily="18" charset="0"/>
              </a:endParaRPr>
            </a:p>
          </p:txBody>
        </p:sp>
        <p:sp>
          <p:nvSpPr>
            <p:cNvPr id="5138" name="Text Box 19"/>
            <p:cNvSpPr txBox="1">
              <a:spLocks noChangeArrowheads="1"/>
            </p:cNvSpPr>
            <p:nvPr/>
          </p:nvSpPr>
          <p:spPr bwMode="auto">
            <a:xfrm>
              <a:off x="1929" y="2206"/>
              <a:ext cx="1088"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eaLnBrk="0" hangingPunct="0">
                <a:defRPr>
                  <a:solidFill>
                    <a:schemeClr val="bg1"/>
                  </a:solidFill>
                  <a:latin typeface="Arial" charset="0"/>
                </a:defRPr>
              </a:lvl2pPr>
              <a:lvl3pPr eaLnBrk="0" hangingPunct="0">
                <a:defRPr>
                  <a:solidFill>
                    <a:schemeClr val="bg1"/>
                  </a:solidFill>
                  <a:latin typeface="Arial" charset="0"/>
                </a:defRPr>
              </a:lvl3pPr>
              <a:lvl4pPr eaLnBrk="0" hangingPunct="0">
                <a:defRPr>
                  <a:solidFill>
                    <a:schemeClr val="bg1"/>
                  </a:solidFill>
                  <a:latin typeface="Arial" charset="0"/>
                </a:defRPr>
              </a:lvl4pPr>
              <a:lvl5pPr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9pPr>
            </a:lstStyle>
            <a:p>
              <a:pPr algn="ctr" defTabSz="914400" eaLnBrk="1" hangingPunct="1">
                <a:spcBef>
                  <a:spcPct val="50000"/>
                </a:spcBef>
                <a:buClrTx/>
                <a:buSzTx/>
                <a:buFontTx/>
                <a:buNone/>
              </a:pPr>
              <a:r>
                <a:rPr lang="en-US">
                  <a:solidFill>
                    <a:schemeClr val="tx1"/>
                  </a:solidFill>
                  <a:latin typeface="Times New Roman" pitchFamily="18" charset="0"/>
                </a:rPr>
                <a:t>AGN correction and iteration</a:t>
              </a:r>
              <a:endParaRPr lang="en-US">
                <a:solidFill>
                  <a:schemeClr val="tx1"/>
                </a:solidFill>
                <a:latin typeface="Times New Roman" pitchFamily="18" charset="0"/>
                <a:cs typeface="Times New Roman" pitchFamily="18" charset="0"/>
              </a:endParaRPr>
            </a:p>
          </p:txBody>
        </p:sp>
        <p:sp>
          <p:nvSpPr>
            <p:cNvPr id="5139" name="Text Box 20"/>
            <p:cNvSpPr txBox="1">
              <a:spLocks noChangeArrowheads="1"/>
            </p:cNvSpPr>
            <p:nvPr/>
          </p:nvSpPr>
          <p:spPr bwMode="auto">
            <a:xfrm>
              <a:off x="2791" y="1923"/>
              <a:ext cx="1495" cy="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eaLnBrk="0" hangingPunct="0">
                <a:defRPr>
                  <a:solidFill>
                    <a:schemeClr val="bg1"/>
                  </a:solidFill>
                  <a:latin typeface="Arial" charset="0"/>
                </a:defRPr>
              </a:lvl2pPr>
              <a:lvl3pPr eaLnBrk="0" hangingPunct="0">
                <a:defRPr>
                  <a:solidFill>
                    <a:schemeClr val="bg1"/>
                  </a:solidFill>
                  <a:latin typeface="Arial" charset="0"/>
                </a:defRPr>
              </a:lvl3pPr>
              <a:lvl4pPr eaLnBrk="0" hangingPunct="0">
                <a:defRPr>
                  <a:solidFill>
                    <a:schemeClr val="bg1"/>
                  </a:solidFill>
                  <a:latin typeface="Arial" charset="0"/>
                </a:defRPr>
              </a:lvl4pPr>
              <a:lvl5pPr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9pPr>
            </a:lstStyle>
            <a:p>
              <a:pPr algn="ctr" defTabSz="914400" eaLnBrk="1" hangingPunct="1">
                <a:spcBef>
                  <a:spcPct val="50000"/>
                </a:spcBef>
                <a:buClrTx/>
                <a:buSzTx/>
                <a:buFontTx/>
                <a:buNone/>
              </a:pPr>
              <a:r>
                <a:rPr lang="en-US">
                  <a:solidFill>
                    <a:srgbClr val="FF0000"/>
                  </a:solidFill>
                  <a:latin typeface="Times New Roman" pitchFamily="18" charset="0"/>
                </a:rPr>
                <a:t>No, the AGN is wrong!</a:t>
              </a:r>
              <a:endParaRPr lang="en-US">
                <a:solidFill>
                  <a:srgbClr val="FF0000"/>
                </a:solidFill>
                <a:latin typeface="Times New Roman" pitchFamily="18" charset="0"/>
                <a:cs typeface="Times New Roman" pitchFamily="18" charset="0"/>
              </a:endParaRPr>
            </a:p>
          </p:txBody>
        </p:sp>
        <p:sp>
          <p:nvSpPr>
            <p:cNvPr id="5140" name="Text Box 21"/>
            <p:cNvSpPr txBox="1">
              <a:spLocks noChangeArrowheads="1"/>
            </p:cNvSpPr>
            <p:nvPr/>
          </p:nvSpPr>
          <p:spPr bwMode="auto">
            <a:xfrm>
              <a:off x="2745" y="880"/>
              <a:ext cx="1541" cy="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eaLnBrk="0" hangingPunct="0">
                <a:defRPr>
                  <a:solidFill>
                    <a:schemeClr val="bg1"/>
                  </a:solidFill>
                  <a:latin typeface="Arial" charset="0"/>
                </a:defRPr>
              </a:lvl2pPr>
              <a:lvl3pPr eaLnBrk="0" hangingPunct="0">
                <a:defRPr>
                  <a:solidFill>
                    <a:schemeClr val="bg1"/>
                  </a:solidFill>
                  <a:latin typeface="Arial" charset="0"/>
                </a:defRPr>
              </a:lvl3pPr>
              <a:lvl4pPr eaLnBrk="0" hangingPunct="0">
                <a:defRPr>
                  <a:solidFill>
                    <a:schemeClr val="bg1"/>
                  </a:solidFill>
                  <a:latin typeface="Arial" charset="0"/>
                </a:defRPr>
              </a:lvl4pPr>
              <a:lvl5pPr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9pPr>
            </a:lstStyle>
            <a:p>
              <a:pPr algn="ctr" defTabSz="914400" eaLnBrk="1" hangingPunct="1">
                <a:spcBef>
                  <a:spcPct val="50000"/>
                </a:spcBef>
                <a:buClrTx/>
                <a:buSzTx/>
                <a:buFontTx/>
                <a:buNone/>
              </a:pPr>
              <a:r>
                <a:rPr lang="en-US">
                  <a:solidFill>
                    <a:srgbClr val="FF0000"/>
                  </a:solidFill>
                  <a:latin typeface="Times New Roman" pitchFamily="18" charset="0"/>
                </a:rPr>
                <a:t>No, the host is wrong!</a:t>
              </a:r>
              <a:endParaRPr lang="en-US">
                <a:solidFill>
                  <a:srgbClr val="FF0000"/>
                </a:solidFill>
                <a:latin typeface="Times New Roman" pitchFamily="18" charset="0"/>
                <a:cs typeface="Times New Roman" pitchFamily="18" charset="0"/>
              </a:endParaRPr>
            </a:p>
          </p:txBody>
        </p:sp>
        <p:sp>
          <p:nvSpPr>
            <p:cNvPr id="5141" name="Line 22"/>
            <p:cNvSpPr>
              <a:spLocks noChangeShapeType="1"/>
            </p:cNvSpPr>
            <p:nvPr/>
          </p:nvSpPr>
          <p:spPr bwMode="auto">
            <a:xfrm>
              <a:off x="840" y="1026"/>
              <a:ext cx="49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42" name="Line 23"/>
            <p:cNvSpPr>
              <a:spLocks noChangeShapeType="1"/>
            </p:cNvSpPr>
            <p:nvPr/>
          </p:nvSpPr>
          <p:spPr bwMode="auto">
            <a:xfrm flipH="1">
              <a:off x="1338" y="1026"/>
              <a:ext cx="1" cy="9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43" name="Line 24"/>
            <p:cNvSpPr>
              <a:spLocks noChangeShapeType="1"/>
            </p:cNvSpPr>
            <p:nvPr/>
          </p:nvSpPr>
          <p:spPr bwMode="auto">
            <a:xfrm>
              <a:off x="976" y="1525"/>
              <a:ext cx="2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44" name="Line 25"/>
            <p:cNvSpPr>
              <a:spLocks noChangeShapeType="1"/>
            </p:cNvSpPr>
            <p:nvPr/>
          </p:nvSpPr>
          <p:spPr bwMode="auto">
            <a:xfrm>
              <a:off x="976" y="1979"/>
              <a:ext cx="3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45" name="Line 26"/>
            <p:cNvSpPr>
              <a:spLocks noChangeShapeType="1"/>
            </p:cNvSpPr>
            <p:nvPr/>
          </p:nvSpPr>
          <p:spPr bwMode="auto">
            <a:xfrm flipV="1">
              <a:off x="1339" y="1888"/>
              <a:ext cx="0" cy="9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46" name="Line 27"/>
            <p:cNvSpPr>
              <a:spLocks noChangeShapeType="1"/>
            </p:cNvSpPr>
            <p:nvPr/>
          </p:nvSpPr>
          <p:spPr bwMode="auto">
            <a:xfrm>
              <a:off x="2156" y="1509"/>
              <a:ext cx="22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47" name="Line 28"/>
            <p:cNvSpPr>
              <a:spLocks noChangeShapeType="1"/>
            </p:cNvSpPr>
            <p:nvPr/>
          </p:nvSpPr>
          <p:spPr bwMode="auto">
            <a:xfrm>
              <a:off x="3063" y="1509"/>
              <a:ext cx="726" cy="0"/>
            </a:xfrm>
            <a:prstGeom prst="line">
              <a:avLst/>
            </a:prstGeom>
            <a:noFill/>
            <a:ln w="28575">
              <a:solidFill>
                <a:srgbClr val="92D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48" name="Line 29"/>
            <p:cNvSpPr>
              <a:spLocks noChangeShapeType="1"/>
            </p:cNvSpPr>
            <p:nvPr/>
          </p:nvSpPr>
          <p:spPr bwMode="auto">
            <a:xfrm>
              <a:off x="4650" y="1509"/>
              <a:ext cx="59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49" name="Line 30"/>
            <p:cNvSpPr>
              <a:spLocks noChangeShapeType="1"/>
            </p:cNvSpPr>
            <p:nvPr/>
          </p:nvSpPr>
          <p:spPr bwMode="auto">
            <a:xfrm flipV="1">
              <a:off x="5240" y="1269"/>
              <a:ext cx="0" cy="22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50" name="Line 31"/>
            <p:cNvSpPr>
              <a:spLocks noChangeShapeType="1"/>
            </p:cNvSpPr>
            <p:nvPr/>
          </p:nvSpPr>
          <p:spPr bwMode="auto">
            <a:xfrm>
              <a:off x="5240" y="1496"/>
              <a:ext cx="0" cy="22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51" name="Line 32"/>
            <p:cNvSpPr>
              <a:spLocks noChangeShapeType="1"/>
            </p:cNvSpPr>
            <p:nvPr/>
          </p:nvSpPr>
          <p:spPr bwMode="auto">
            <a:xfrm flipV="1">
              <a:off x="2699" y="844"/>
              <a:ext cx="0" cy="45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52" name="Line 33"/>
            <p:cNvSpPr>
              <a:spLocks noChangeShapeType="1"/>
            </p:cNvSpPr>
            <p:nvPr/>
          </p:nvSpPr>
          <p:spPr bwMode="auto">
            <a:xfrm>
              <a:off x="2699" y="1706"/>
              <a:ext cx="0" cy="49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53" name="Line 34"/>
            <p:cNvSpPr>
              <a:spLocks noChangeShapeType="1"/>
            </p:cNvSpPr>
            <p:nvPr/>
          </p:nvSpPr>
          <p:spPr bwMode="auto">
            <a:xfrm flipH="1">
              <a:off x="1565" y="663"/>
              <a:ext cx="18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54" name="Line 35"/>
            <p:cNvSpPr>
              <a:spLocks noChangeShapeType="1"/>
            </p:cNvSpPr>
            <p:nvPr/>
          </p:nvSpPr>
          <p:spPr bwMode="auto">
            <a:xfrm>
              <a:off x="1565" y="663"/>
              <a:ext cx="0" cy="45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55" name="Line 36"/>
            <p:cNvSpPr>
              <a:spLocks noChangeShapeType="1"/>
            </p:cNvSpPr>
            <p:nvPr/>
          </p:nvSpPr>
          <p:spPr bwMode="auto">
            <a:xfrm flipV="1">
              <a:off x="1565" y="1888"/>
              <a:ext cx="0" cy="54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56" name="Line 37"/>
            <p:cNvSpPr>
              <a:spLocks noChangeShapeType="1"/>
            </p:cNvSpPr>
            <p:nvPr/>
          </p:nvSpPr>
          <p:spPr bwMode="auto">
            <a:xfrm flipH="1">
              <a:off x="1565" y="2432"/>
              <a:ext cx="36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39" name="Text Box 4"/>
          <p:cNvSpPr txBox="1">
            <a:spLocks noChangeArrowheads="1"/>
          </p:cNvSpPr>
          <p:nvPr/>
        </p:nvSpPr>
        <p:spPr bwMode="auto">
          <a:xfrm>
            <a:off x="179388" y="152400"/>
            <a:ext cx="8785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0000"/>
                </a:solidFill>
              </a:rPr>
              <a:t>The optical domain: continuum and emission lines</a:t>
            </a:r>
            <a:endParaRPr lang="en-US" sz="2400" b="1" dirty="0">
              <a:solidFill>
                <a:srgbClr val="FF0000"/>
              </a:solidFill>
            </a:endParaRPr>
          </a:p>
        </p:txBody>
      </p:sp>
    </p:spTree>
    <p:extLst>
      <p:ext uri="{BB962C8B-B14F-4D97-AF65-F5344CB8AC3E}">
        <p14:creationId xmlns:p14="http://schemas.microsoft.com/office/powerpoint/2010/main" val="151525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61925" y="188913"/>
            <a:ext cx="8785225"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ctr" eaLnBrk="1" hangingPunct="1"/>
            <a:r>
              <a:rPr lang="en-US" sz="2000" b="1" dirty="0" smtClean="0">
                <a:solidFill>
                  <a:srgbClr val="FF0000"/>
                </a:solidFill>
              </a:rPr>
              <a:t>Plasma diagnostics with Boltzmann Plots</a:t>
            </a:r>
            <a:endParaRPr lang="en-US" sz="1600" b="1" dirty="0">
              <a:solidFill>
                <a:srgbClr val="FF0000"/>
              </a:solidFill>
            </a:endParaRPr>
          </a:p>
        </p:txBody>
      </p:sp>
      <p:pic>
        <p:nvPicPr>
          <p:cNvPr id="3075" name="Picture 5" descr="BPl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813" y="765175"/>
            <a:ext cx="3170237"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6"/>
          <p:cNvSpPr>
            <a:spLocks noChangeArrowheads="1"/>
          </p:cNvSpPr>
          <p:nvPr/>
        </p:nvSpPr>
        <p:spPr bwMode="auto">
          <a:xfrm>
            <a:off x="107950" y="692150"/>
            <a:ext cx="8856663" cy="612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77" name="Text Box 7"/>
          <p:cNvSpPr txBox="1">
            <a:spLocks noChangeArrowheads="1"/>
          </p:cNvSpPr>
          <p:nvPr/>
        </p:nvSpPr>
        <p:spPr bwMode="auto">
          <a:xfrm>
            <a:off x="107950" y="663575"/>
            <a:ext cx="5688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Tx/>
              <a:buSzTx/>
              <a:buFontTx/>
              <a:buNone/>
            </a:pPr>
            <a:r>
              <a:rPr lang="en-US" b="1">
                <a:solidFill>
                  <a:schemeClr val="tx1"/>
                </a:solidFill>
                <a:latin typeface="Times New Roman" pitchFamily="18" charset="0"/>
              </a:rPr>
              <a:t>The Boltzmann Plot</a:t>
            </a:r>
            <a:r>
              <a:rPr lang="en-US">
                <a:solidFill>
                  <a:schemeClr val="tx1"/>
                </a:solidFill>
                <a:latin typeface="Times New Roman" pitchFamily="18" charset="0"/>
              </a:rPr>
              <a:t>: given the normalized line intensity</a:t>
            </a:r>
          </a:p>
        </p:txBody>
      </p:sp>
      <p:graphicFrame>
        <p:nvGraphicFramePr>
          <p:cNvPr id="3078" name="Object 8"/>
          <p:cNvGraphicFramePr>
            <a:graphicFrameLocks noChangeAspect="1"/>
          </p:cNvGraphicFramePr>
          <p:nvPr/>
        </p:nvGraphicFramePr>
        <p:xfrm>
          <a:off x="179388" y="3065463"/>
          <a:ext cx="2447925" cy="650875"/>
        </p:xfrm>
        <a:graphic>
          <a:graphicData uri="http://schemas.openxmlformats.org/presentationml/2006/ole">
            <mc:AlternateContent xmlns:mc="http://schemas.openxmlformats.org/markup-compatibility/2006">
              <mc:Choice xmlns:v="urn:schemas-microsoft-com:vml" Requires="v">
                <p:oleObj spid="_x0000_s37938" name="Equation" r:id="rId4" imgW="1625600" imgH="431800" progId="Equation.3">
                  <p:embed/>
                </p:oleObj>
              </mc:Choice>
              <mc:Fallback>
                <p:oleObj name="Equation" r:id="rId4" imgW="16256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065463"/>
                        <a:ext cx="2447925"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9" name="Text Box 9"/>
          <p:cNvSpPr txBox="1">
            <a:spLocks noChangeArrowheads="1"/>
          </p:cNvSpPr>
          <p:nvPr/>
        </p:nvSpPr>
        <p:spPr bwMode="auto">
          <a:xfrm>
            <a:off x="107950" y="1733550"/>
            <a:ext cx="54721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Tx/>
              <a:buSzTx/>
              <a:buFontTx/>
              <a:buNone/>
            </a:pPr>
            <a:r>
              <a:rPr lang="en-US" dirty="0" smtClean="0">
                <a:solidFill>
                  <a:schemeClr val="tx1"/>
                </a:solidFill>
                <a:latin typeface="Times New Roman" pitchFamily="18" charset="0"/>
              </a:rPr>
              <a:t>the </a:t>
            </a:r>
            <a:r>
              <a:rPr lang="en-US" dirty="0">
                <a:solidFill>
                  <a:schemeClr val="tx1"/>
                </a:solidFill>
                <a:latin typeface="Times New Roman" pitchFamily="18" charset="0"/>
              </a:rPr>
              <a:t>logarithm of </a:t>
            </a:r>
            <a:r>
              <a:rPr lang="en-US" i="1" dirty="0">
                <a:solidFill>
                  <a:schemeClr val="tx1"/>
                </a:solidFill>
                <a:latin typeface="Times New Roman" pitchFamily="18" charset="0"/>
              </a:rPr>
              <a:t>I</a:t>
            </a:r>
            <a:r>
              <a:rPr lang="en-US" i="1" baseline="-25000" dirty="0">
                <a:solidFill>
                  <a:schemeClr val="tx1"/>
                </a:solidFill>
                <a:latin typeface="Times New Roman" pitchFamily="18" charset="0"/>
              </a:rPr>
              <a:t>n</a:t>
            </a:r>
            <a:r>
              <a:rPr lang="en-US" dirty="0">
                <a:solidFill>
                  <a:schemeClr val="tx1"/>
                </a:solidFill>
                <a:latin typeface="Times New Roman" pitchFamily="18" charset="0"/>
              </a:rPr>
              <a:t> for a particular transition series, in an optically thin plasma, is a linear function of the upper level’s excitation energy, with a slope that depends on the plasma electron temperature</a:t>
            </a:r>
          </a:p>
        </p:txBody>
      </p:sp>
      <p:graphicFrame>
        <p:nvGraphicFramePr>
          <p:cNvPr id="3080" name="Object 10"/>
          <p:cNvGraphicFramePr>
            <a:graphicFrameLocks noChangeAspect="1"/>
          </p:cNvGraphicFramePr>
          <p:nvPr>
            <p:extLst>
              <p:ext uri="{D42A27DB-BD31-4B8C-83A1-F6EECF244321}">
                <p14:modId xmlns:p14="http://schemas.microsoft.com/office/powerpoint/2010/main" val="3817338807"/>
              </p:ext>
            </p:extLst>
          </p:nvPr>
        </p:nvGraphicFramePr>
        <p:xfrm>
          <a:off x="207963" y="981075"/>
          <a:ext cx="1052512" cy="650875"/>
        </p:xfrm>
        <a:graphic>
          <a:graphicData uri="http://schemas.openxmlformats.org/presentationml/2006/ole">
            <mc:AlternateContent xmlns:mc="http://schemas.openxmlformats.org/markup-compatibility/2006">
              <mc:Choice xmlns:v="urn:schemas-microsoft-com:vml" Requires="v">
                <p:oleObj spid="_x0000_s37939" name="Equazione" r:id="rId6" imgW="698400" imgH="431640" progId="Equation.3">
                  <p:embed/>
                </p:oleObj>
              </mc:Choice>
              <mc:Fallback>
                <p:oleObj name="Equazione" r:id="rId6" imgW="698400" imgH="431640" progId="Equation.3">
                  <p:embed/>
                  <p:pic>
                    <p:nvPicPr>
                      <p:cNvPr id="0" name=""/>
                      <p:cNvPicPr>
                        <a:picLocks noChangeAspect="1" noChangeArrowheads="1"/>
                      </p:cNvPicPr>
                      <p:nvPr/>
                    </p:nvPicPr>
                    <p:blipFill>
                      <a:blip r:embed="rId7"/>
                      <a:srcRect/>
                      <a:stretch>
                        <a:fillRect/>
                      </a:stretch>
                    </p:blipFill>
                    <p:spPr bwMode="auto">
                      <a:xfrm>
                        <a:off x="207963" y="981075"/>
                        <a:ext cx="1052512"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81"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350" y="3860800"/>
            <a:ext cx="6588125"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0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5" descr="AFWH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782638"/>
            <a:ext cx="3414712"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TFWH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781050"/>
            <a:ext cx="3616325"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8"/>
          <p:cNvSpPr txBox="1">
            <a:spLocks noChangeArrowheads="1"/>
          </p:cNvSpPr>
          <p:nvPr/>
        </p:nvSpPr>
        <p:spPr bwMode="auto">
          <a:xfrm>
            <a:off x="250825" y="414972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Tx/>
              <a:buSzTx/>
              <a:buFontTx/>
              <a:buNone/>
            </a:pPr>
            <a:r>
              <a:rPr lang="en-US" sz="2000">
                <a:solidFill>
                  <a:schemeClr val="tx1"/>
                </a:solidFill>
                <a:latin typeface="Times New Roman" pitchFamily="18" charset="0"/>
              </a:rPr>
              <a:t>Boltzmann Plot slopes as a function of line profile widths (left panel), with the corresponding plasma temperature estimates (right panel).</a:t>
            </a:r>
            <a:endParaRPr lang="en-US" sz="2000">
              <a:solidFill>
                <a:schemeClr val="tx1"/>
              </a:solidFill>
              <a:latin typeface="Times New Roman" pitchFamily="18" charset="0"/>
              <a:cs typeface="Times New Roman" pitchFamily="18" charset="0"/>
            </a:endParaRPr>
          </a:p>
        </p:txBody>
      </p:sp>
      <p:sp>
        <p:nvSpPr>
          <p:cNvPr id="4102" name="Rectangle 9"/>
          <p:cNvSpPr>
            <a:spLocks noChangeArrowheads="1"/>
          </p:cNvSpPr>
          <p:nvPr/>
        </p:nvSpPr>
        <p:spPr bwMode="auto">
          <a:xfrm>
            <a:off x="468313" y="750888"/>
            <a:ext cx="8207375" cy="411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103" name="Text Box 10"/>
          <p:cNvSpPr txBox="1">
            <a:spLocks noChangeArrowheads="1"/>
          </p:cNvSpPr>
          <p:nvPr/>
        </p:nvSpPr>
        <p:spPr bwMode="auto">
          <a:xfrm>
            <a:off x="161925" y="5129213"/>
            <a:ext cx="88201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Tx/>
              <a:buSzTx/>
              <a:buFontTx/>
              <a:buNone/>
            </a:pPr>
            <a:r>
              <a:rPr lang="en-US" sz="2000">
                <a:solidFill>
                  <a:schemeClr val="tx1"/>
                </a:solidFill>
                <a:latin typeface="Times New Roman" pitchFamily="18" charset="0"/>
              </a:rPr>
              <a:t>The Boltzmann Plot assumptions only hold in a fraction of the selected AGN sample (~ 30%), preferably in the range of broad line emitting sources. In narrow lined objects the analysis points towards stronger ionization and higher plasma temperatures (</a:t>
            </a:r>
            <a:r>
              <a:rPr lang="en-US" sz="2000">
                <a:solidFill>
                  <a:srgbClr val="0000FF"/>
                </a:solidFill>
                <a:latin typeface="Times New Roman" pitchFamily="18" charset="0"/>
              </a:rPr>
              <a:t>La Mura et al. 2007, ApJ, 671, 104</a:t>
            </a:r>
            <a:r>
              <a:rPr lang="en-US" sz="2000">
                <a:solidFill>
                  <a:schemeClr val="tx1"/>
                </a:solidFill>
                <a:latin typeface="Times New Roman" pitchFamily="18" charset="0"/>
              </a:rPr>
              <a:t>)</a:t>
            </a:r>
          </a:p>
        </p:txBody>
      </p:sp>
      <p:sp>
        <p:nvSpPr>
          <p:cNvPr id="8" name="Text Box 1"/>
          <p:cNvSpPr txBox="1">
            <a:spLocks noChangeArrowheads="1"/>
          </p:cNvSpPr>
          <p:nvPr/>
        </p:nvSpPr>
        <p:spPr bwMode="auto">
          <a:xfrm>
            <a:off x="161925" y="188913"/>
            <a:ext cx="8785225"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ctr" eaLnBrk="1" hangingPunct="1"/>
            <a:r>
              <a:rPr lang="en-US" sz="2000" b="1" dirty="0" smtClean="0">
                <a:solidFill>
                  <a:srgbClr val="FF0000"/>
                </a:solidFill>
              </a:rPr>
              <a:t>Plasma diagnostics with Boltzmann Plots</a:t>
            </a:r>
            <a:endParaRPr lang="en-US" sz="1600" b="1" dirty="0">
              <a:solidFill>
                <a:srgbClr val="FF0000"/>
              </a:solidFill>
            </a:endParaRPr>
          </a:p>
        </p:txBody>
      </p:sp>
    </p:spTree>
    <p:extLst>
      <p:ext uri="{BB962C8B-B14F-4D97-AF65-F5344CB8AC3E}">
        <p14:creationId xmlns:p14="http://schemas.microsoft.com/office/powerpoint/2010/main" val="57878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19" descr="MassiveBe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4076700"/>
            <a:ext cx="266382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bwMode="auto">
          <a:xfrm>
            <a:off x="6588224" y="3861048"/>
            <a:ext cx="2160489" cy="1008112"/>
          </a:xfrm>
          <a:prstGeom prst="rect">
            <a:avLst/>
          </a:prstGeom>
          <a:gradFill>
            <a:gsLst>
              <a:gs pos="0">
                <a:schemeClr val="accent1">
                  <a:lumMod val="30000"/>
                  <a:lumOff val="70000"/>
                </a:schemeClr>
              </a:gs>
              <a:gs pos="62000">
                <a:schemeClr val="accent1">
                  <a:lumMod val="20000"/>
                  <a:lumOff val="80000"/>
                </a:schemeClr>
              </a:gs>
            </a:gsLst>
            <a:lin ang="5400000" scaled="0"/>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it-IT" sz="1800" b="0" i="0" u="none" strike="noStrike" cap="none" normalizeH="0" baseline="0" smtClean="0">
              <a:ln>
                <a:noFill/>
              </a:ln>
              <a:solidFill>
                <a:schemeClr val="bg1"/>
              </a:solidFill>
              <a:effectLst/>
              <a:latin typeface="Arial"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794" y="3573016"/>
            <a:ext cx="2890452" cy="1445571"/>
          </a:xfrm>
          <a:prstGeom prst="rect">
            <a:avLst/>
          </a:prstGeom>
        </p:spPr>
      </p:pic>
      <p:sp>
        <p:nvSpPr>
          <p:cNvPr id="6147" name="Rectangle 6"/>
          <p:cNvSpPr>
            <a:spLocks noChangeArrowheads="1"/>
          </p:cNvSpPr>
          <p:nvPr/>
        </p:nvSpPr>
        <p:spPr bwMode="auto">
          <a:xfrm>
            <a:off x="395288" y="693738"/>
            <a:ext cx="8424862" cy="5975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3" name="Gruppo 2"/>
          <p:cNvGrpSpPr/>
          <p:nvPr/>
        </p:nvGrpSpPr>
        <p:grpSpPr>
          <a:xfrm>
            <a:off x="1691680" y="3717925"/>
            <a:ext cx="5688012" cy="2835275"/>
            <a:chOff x="1691680" y="3717925"/>
            <a:chExt cx="5688012" cy="2835275"/>
          </a:xfrm>
        </p:grpSpPr>
        <p:grpSp>
          <p:nvGrpSpPr>
            <p:cNvPr id="6148" name="Group 7"/>
            <p:cNvGrpSpPr>
              <a:grpSpLocks/>
            </p:cNvGrpSpPr>
            <p:nvPr/>
          </p:nvGrpSpPr>
          <p:grpSpPr bwMode="auto">
            <a:xfrm>
              <a:off x="5960388" y="5157788"/>
              <a:ext cx="144462" cy="144462"/>
              <a:chOff x="1229" y="3684"/>
              <a:chExt cx="91" cy="91"/>
            </a:xfrm>
          </p:grpSpPr>
          <p:sp>
            <p:nvSpPr>
              <p:cNvPr id="6156" name="Oval 8"/>
              <p:cNvSpPr>
                <a:spLocks noChangeArrowheads="1"/>
              </p:cNvSpPr>
              <p:nvPr/>
            </p:nvSpPr>
            <p:spPr bwMode="auto">
              <a:xfrm>
                <a:off x="1229" y="3684"/>
                <a:ext cx="91" cy="9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57" name="Oval 9"/>
              <p:cNvSpPr>
                <a:spLocks noChangeArrowheads="1"/>
              </p:cNvSpPr>
              <p:nvPr/>
            </p:nvSpPr>
            <p:spPr bwMode="auto">
              <a:xfrm>
                <a:off x="1265" y="3721"/>
                <a:ext cx="23" cy="23"/>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6149" name="Group 10"/>
            <p:cNvGrpSpPr>
              <a:grpSpLocks/>
            </p:cNvGrpSpPr>
            <p:nvPr/>
          </p:nvGrpSpPr>
          <p:grpSpPr bwMode="auto">
            <a:xfrm>
              <a:off x="7089100" y="5157788"/>
              <a:ext cx="144463" cy="144462"/>
              <a:chOff x="1229" y="3684"/>
              <a:chExt cx="91" cy="91"/>
            </a:xfrm>
          </p:grpSpPr>
          <p:sp>
            <p:nvSpPr>
              <p:cNvPr id="6154" name="Oval 11"/>
              <p:cNvSpPr>
                <a:spLocks noChangeArrowheads="1"/>
              </p:cNvSpPr>
              <p:nvPr/>
            </p:nvSpPr>
            <p:spPr bwMode="auto">
              <a:xfrm>
                <a:off x="1229" y="3684"/>
                <a:ext cx="91" cy="9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55" name="Oval 12"/>
              <p:cNvSpPr>
                <a:spLocks noChangeArrowheads="1"/>
              </p:cNvSpPr>
              <p:nvPr/>
            </p:nvSpPr>
            <p:spPr bwMode="auto">
              <a:xfrm>
                <a:off x="1265" y="3721"/>
                <a:ext cx="23" cy="23"/>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6146" name="Text Box 5"/>
            <p:cNvSpPr txBox="1">
              <a:spLocks noChangeArrowheads="1"/>
            </p:cNvSpPr>
            <p:nvPr/>
          </p:nvSpPr>
          <p:spPr bwMode="auto">
            <a:xfrm>
              <a:off x="1691680" y="3717925"/>
              <a:ext cx="5688012"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Tx/>
                <a:buSzTx/>
                <a:buFontTx/>
                <a:buNone/>
              </a:pPr>
              <a:r>
                <a:rPr lang="en-US" sz="2000" dirty="0">
                  <a:solidFill>
                    <a:schemeClr val="tx1"/>
                  </a:solidFill>
                  <a:latin typeface="Times New Roman" pitchFamily="18" charset="0"/>
                </a:rPr>
                <a:t>Bolometric luminosities vs. FWHM(H</a:t>
              </a:r>
              <a:r>
                <a:rPr lang="el-GR" sz="2000" i="1" dirty="0">
                  <a:solidFill>
                    <a:schemeClr val="tx1"/>
                  </a:solidFill>
                  <a:latin typeface="Times New Roman" pitchFamily="18" charset="0"/>
                  <a:cs typeface="Times New Roman" pitchFamily="18" charset="0"/>
                </a:rPr>
                <a:t>β</a:t>
              </a:r>
              <a:r>
                <a:rPr lang="en-US" sz="2000" dirty="0">
                  <a:solidFill>
                    <a:schemeClr val="tx1"/>
                  </a:solidFill>
                  <a:latin typeface="Times New Roman" pitchFamily="18" charset="0"/>
                </a:rPr>
                <a:t>) according to the structural models of </a:t>
              </a:r>
              <a:r>
                <a:rPr lang="en-US" sz="2000" dirty="0" err="1">
                  <a:solidFill>
                    <a:schemeClr val="tx1"/>
                  </a:solidFill>
                  <a:latin typeface="Times New Roman" pitchFamily="18" charset="0"/>
                </a:rPr>
                <a:t>Kaspi</a:t>
              </a:r>
              <a:r>
                <a:rPr lang="en-US" sz="2000" dirty="0">
                  <a:solidFill>
                    <a:schemeClr val="tx1"/>
                  </a:solidFill>
                  <a:latin typeface="Times New Roman" pitchFamily="18" charset="0"/>
                </a:rPr>
                <a:t> et al. (left panel) and </a:t>
              </a:r>
              <a:r>
                <a:rPr lang="en-US" sz="2000" dirty="0" err="1">
                  <a:solidFill>
                    <a:schemeClr val="tx1"/>
                  </a:solidFill>
                  <a:latin typeface="Times New Roman" pitchFamily="18" charset="0"/>
                </a:rPr>
                <a:t>Bentz</a:t>
              </a:r>
              <a:r>
                <a:rPr lang="en-US" sz="2000" dirty="0">
                  <a:solidFill>
                    <a:schemeClr val="tx1"/>
                  </a:solidFill>
                  <a:latin typeface="Times New Roman" pitchFamily="18" charset="0"/>
                </a:rPr>
                <a:t> et al. (right panel). Filled circles are NLS1 galaxies, while the continuous lines represent SMBH, having masses in the range from 10</a:t>
              </a:r>
              <a:r>
                <a:rPr lang="en-US" sz="2000" baseline="30000" dirty="0">
                  <a:solidFill>
                    <a:schemeClr val="tx1"/>
                  </a:solidFill>
                  <a:latin typeface="Times New Roman" pitchFamily="18" charset="0"/>
                </a:rPr>
                <a:t>6 </a:t>
              </a:r>
              <a:r>
                <a:rPr lang="en-US" sz="2000" dirty="0">
                  <a:solidFill>
                    <a:schemeClr val="tx1"/>
                  </a:solidFill>
                  <a:latin typeface="Times New Roman" pitchFamily="18" charset="0"/>
                </a:rPr>
                <a:t>M    to 10</a:t>
              </a:r>
              <a:r>
                <a:rPr lang="en-US" sz="2000" baseline="30000" dirty="0">
                  <a:solidFill>
                    <a:schemeClr val="tx1"/>
                  </a:solidFill>
                  <a:latin typeface="Times New Roman" pitchFamily="18" charset="0"/>
                </a:rPr>
                <a:t>9 </a:t>
              </a:r>
              <a:r>
                <a:rPr lang="en-US" sz="2000" dirty="0">
                  <a:solidFill>
                    <a:schemeClr val="tx1"/>
                  </a:solidFill>
                  <a:latin typeface="Times New Roman" pitchFamily="18" charset="0"/>
                </a:rPr>
                <a:t>M    and accreting at the labeled </a:t>
              </a:r>
              <a:r>
                <a:rPr lang="en-US" sz="2000" dirty="0" err="1">
                  <a:solidFill>
                    <a:schemeClr val="tx1"/>
                  </a:solidFill>
                  <a:latin typeface="Times New Roman" pitchFamily="18" charset="0"/>
                </a:rPr>
                <a:t>Eddington</a:t>
              </a:r>
              <a:r>
                <a:rPr lang="en-US" sz="2000" dirty="0">
                  <a:solidFill>
                    <a:schemeClr val="tx1"/>
                  </a:solidFill>
                  <a:latin typeface="Times New Roman" pitchFamily="18" charset="0"/>
                </a:rPr>
                <a:t> ratios. These observations suggest that objects with narrow emission lines are more commonly powered by low mass black holes working at very high accretion rates.</a:t>
              </a:r>
              <a:endParaRPr lang="en-US" sz="2000" dirty="0">
                <a:solidFill>
                  <a:schemeClr val="tx1"/>
                </a:solidFill>
                <a:latin typeface="Times New Roman" pitchFamily="18" charset="0"/>
                <a:cs typeface="Times New Roman" pitchFamily="18" charset="0"/>
              </a:endParaRPr>
            </a:p>
          </p:txBody>
        </p:sp>
      </p:grpSp>
      <p:pic>
        <p:nvPicPr>
          <p:cNvPr id="615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836613"/>
            <a:ext cx="2979737"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2313" y="836613"/>
            <a:ext cx="29464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
          <p:cNvSpPr txBox="1">
            <a:spLocks noChangeArrowheads="1"/>
          </p:cNvSpPr>
          <p:nvPr/>
        </p:nvSpPr>
        <p:spPr bwMode="auto">
          <a:xfrm>
            <a:off x="161925" y="188913"/>
            <a:ext cx="8785225"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ctr" eaLnBrk="1" hangingPunct="1"/>
            <a:r>
              <a:rPr lang="en-US" sz="2000" b="1" dirty="0" smtClean="0">
                <a:solidFill>
                  <a:srgbClr val="FF0000"/>
                </a:solidFill>
              </a:rPr>
              <a:t>Plasma diagnostics with Boltzmann Plots</a:t>
            </a:r>
            <a:endParaRPr lang="en-US" sz="1600" b="1" dirty="0">
              <a:solidFill>
                <a:srgbClr val="FF0000"/>
              </a:solidFill>
            </a:endParaRPr>
          </a:p>
        </p:txBody>
      </p:sp>
    </p:spTree>
    <p:extLst>
      <p:ext uri="{BB962C8B-B14F-4D97-AF65-F5344CB8AC3E}">
        <p14:creationId xmlns:p14="http://schemas.microsoft.com/office/powerpoint/2010/main" val="2300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3000"/>
                                  </p:stCondLst>
                                  <p:childTnLst>
                                    <p:animMotion origin="layout" path="M 0 -3.33333E-6 L -0.14167 -3.33333E-6 " pathEditMode="relative" rAng="0" ptsTypes="AA">
                                      <p:cBhvr>
                                        <p:cTn id="6" dur="2000" fill="hold"/>
                                        <p:tgtEl>
                                          <p:spTgt spid="3"/>
                                        </p:tgtEl>
                                        <p:attrNameLst>
                                          <p:attrName>ppt_x</p:attrName>
                                          <p:attrName>ppt_y</p:attrName>
                                        </p:attrNameLst>
                                      </p:cBhvr>
                                      <p:rCtr x="-7083" y="0"/>
                                    </p:animMotion>
                                  </p:childTnLst>
                                </p:cTn>
                              </p:par>
                            </p:childTnLst>
                          </p:cTn>
                        </p:par>
                        <p:par>
                          <p:cTn id="7" fill="hold">
                            <p:stCondLst>
                              <p:cond delay="5000"/>
                            </p:stCondLst>
                            <p:childTnLst>
                              <p:par>
                                <p:cTn id="8" presetID="22" presetClass="entr" presetSubtype="1" fill="hold" nodeType="afterEffect">
                                  <p:stCondLst>
                                    <p:cond delay="0"/>
                                  </p:stCondLst>
                                  <p:childTnLst>
                                    <p:set>
                                      <p:cBhvr>
                                        <p:cTn id="9" dur="1" fill="hold">
                                          <p:stCondLst>
                                            <p:cond delay="0"/>
                                          </p:stCondLst>
                                        </p:cTn>
                                        <p:tgtEl>
                                          <p:spTgt spid="6153"/>
                                        </p:tgtEl>
                                        <p:attrNameLst>
                                          <p:attrName>style.visibility</p:attrName>
                                        </p:attrNameLst>
                                      </p:cBhvr>
                                      <p:to>
                                        <p:strVal val="visible"/>
                                      </p:to>
                                    </p:set>
                                    <p:animEffect transition="in" filter="wipe(up)">
                                      <p:cBhvr>
                                        <p:cTn id="10" dur="500"/>
                                        <p:tgtEl>
                                          <p:spTgt spid="6153"/>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1562</TotalTime>
  <Words>1283</Words>
  <Application>Microsoft Office PowerPoint</Application>
  <PresentationFormat>Presentazione su schermo (4:3)</PresentationFormat>
  <Paragraphs>104</Paragraphs>
  <Slides>26</Slides>
  <Notes>2</Notes>
  <HiddenSlides>0</HiddenSlides>
  <MMClips>0</MMClips>
  <ScaleCrop>false</ScaleCrop>
  <HeadingPairs>
    <vt:vector size="6" baseType="variant">
      <vt:variant>
        <vt:lpstr>Tema</vt:lpstr>
      </vt:variant>
      <vt:variant>
        <vt:i4>2</vt:i4>
      </vt:variant>
      <vt:variant>
        <vt:lpstr>Server OLE incorporati</vt:lpstr>
      </vt:variant>
      <vt:variant>
        <vt:i4>2</vt:i4>
      </vt:variant>
      <vt:variant>
        <vt:lpstr>Titoli diapositive</vt:lpstr>
      </vt:variant>
      <vt:variant>
        <vt:i4>26</vt:i4>
      </vt:variant>
    </vt:vector>
  </HeadingPairs>
  <TitlesOfParts>
    <vt:vector size="30" baseType="lpstr">
      <vt:lpstr>Struttura predefinita</vt:lpstr>
      <vt:lpstr>1_Struttura predefinita</vt:lpstr>
      <vt:lpstr>Equation</vt:lpstr>
      <vt:lpstr>Equazione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x</dc:creator>
  <cp:lastModifiedBy>Giovanni</cp:lastModifiedBy>
  <cp:revision>66</cp:revision>
  <cp:lastPrinted>1601-01-01T00:00:00Z</cp:lastPrinted>
  <dcterms:created xsi:type="dcterms:W3CDTF">2010-07-02T10:54:17Z</dcterms:created>
  <dcterms:modified xsi:type="dcterms:W3CDTF">2012-04-23T09:26:03Z</dcterms:modified>
</cp:coreProperties>
</file>