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9"/>
  </p:notesMasterIdLst>
  <p:sldIdLst>
    <p:sldId id="256" r:id="rId2"/>
    <p:sldId id="257" r:id="rId3"/>
    <p:sldId id="274" r:id="rId4"/>
    <p:sldId id="258" r:id="rId5"/>
    <p:sldId id="259" r:id="rId6"/>
    <p:sldId id="275" r:id="rId7"/>
    <p:sldId id="276" r:id="rId8"/>
    <p:sldId id="279" r:id="rId9"/>
    <p:sldId id="280" r:id="rId10"/>
    <p:sldId id="277" r:id="rId11"/>
    <p:sldId id="278" r:id="rId12"/>
    <p:sldId id="281" r:id="rId13"/>
    <p:sldId id="282" r:id="rId14"/>
    <p:sldId id="284" r:id="rId15"/>
    <p:sldId id="270" r:id="rId16"/>
    <p:sldId id="283" r:id="rId17"/>
    <p:sldId id="273" r:id="rId18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3C734-93B6-40CF-89B3-9E233BA82EC8}" type="datetimeFigureOut">
              <a:rPr lang="bg-BG" smtClean="0"/>
              <a:t>30.5.2016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00E33-E840-4CC2-B376-538CABE6E00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1509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9B059A4-DEA7-4D1E-BA9D-E12FF268FAC5}" type="datetimeFigureOut">
              <a:rPr lang="bg-BG" smtClean="0"/>
              <a:t>30.5.2016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E2BAB43-9AF6-4C0D-A13C-39196A137639}" type="slidenum">
              <a:rPr lang="bg-BG" smtClean="0"/>
              <a:t>‹#›</a:t>
            </a:fld>
            <a:endParaRPr lang="bg-BG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8762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59A4-DEA7-4D1E-BA9D-E12FF268FAC5}" type="datetimeFigureOut">
              <a:rPr lang="bg-BG" smtClean="0"/>
              <a:t>30.5.2016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AB43-9AF6-4C0D-A13C-39196A13763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68667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59A4-DEA7-4D1E-BA9D-E12FF268FAC5}" type="datetimeFigureOut">
              <a:rPr lang="bg-BG" smtClean="0"/>
              <a:t>30.5.2016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AB43-9AF6-4C0D-A13C-39196A13763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7628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59A4-DEA7-4D1E-BA9D-E12FF268FAC5}" type="datetimeFigureOut">
              <a:rPr lang="bg-BG" smtClean="0"/>
              <a:t>30.5.2016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AB43-9AF6-4C0D-A13C-39196A13763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97775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9B059A4-DEA7-4D1E-BA9D-E12FF268FAC5}" type="datetimeFigureOut">
              <a:rPr lang="bg-BG" smtClean="0"/>
              <a:t>30.5.2016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E2BAB43-9AF6-4C0D-A13C-39196A137639}" type="slidenum">
              <a:rPr lang="bg-BG" smtClean="0"/>
              <a:t>‹#›</a:t>
            </a:fld>
            <a:endParaRPr lang="bg-BG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91908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59A4-DEA7-4D1E-BA9D-E12FF268FAC5}" type="datetimeFigureOut">
              <a:rPr lang="bg-BG" smtClean="0"/>
              <a:t>30.5.2016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AB43-9AF6-4C0D-A13C-39196A13763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4314506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59A4-DEA7-4D1E-BA9D-E12FF268FAC5}" type="datetimeFigureOut">
              <a:rPr lang="bg-BG" smtClean="0"/>
              <a:t>30.5.2016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AB43-9AF6-4C0D-A13C-39196A13763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7192382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59A4-DEA7-4D1E-BA9D-E12FF268FAC5}" type="datetimeFigureOut">
              <a:rPr lang="bg-BG" smtClean="0"/>
              <a:t>30.5.2016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AB43-9AF6-4C0D-A13C-39196A13763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62694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59A4-DEA7-4D1E-BA9D-E12FF268FAC5}" type="datetimeFigureOut">
              <a:rPr lang="bg-BG" smtClean="0"/>
              <a:t>30.5.2016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AB43-9AF6-4C0D-A13C-39196A13763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13943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59B059A4-DEA7-4D1E-BA9D-E12FF268FAC5}" type="datetimeFigureOut">
              <a:rPr lang="bg-BG" smtClean="0"/>
              <a:t>30.5.2016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3E2BAB43-9AF6-4C0D-A13C-39196A137639}" type="slidenum">
              <a:rPr lang="bg-BG" smtClean="0"/>
              <a:t>‹#›</a:t>
            </a:fld>
            <a:endParaRPr lang="bg-BG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70532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59B059A4-DEA7-4D1E-BA9D-E12FF268FAC5}" type="datetimeFigureOut">
              <a:rPr lang="bg-BG" smtClean="0"/>
              <a:t>30.5.2016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3E2BAB43-9AF6-4C0D-A13C-39196A13763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56198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9B059A4-DEA7-4D1E-BA9D-E12FF268FAC5}" type="datetimeFigureOut">
              <a:rPr lang="bg-BG" smtClean="0"/>
              <a:t>30.5.2016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E2BAB43-9AF6-4C0D-A13C-39196A137639}" type="slidenum">
              <a:rPr lang="bg-BG" smtClean="0"/>
              <a:t>‹#›</a:t>
            </a:fld>
            <a:endParaRPr lang="bg-BG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817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616" y="1189828"/>
            <a:ext cx="11503152" cy="2988980"/>
          </a:xfrm>
        </p:spPr>
        <p:txBody>
          <a:bodyPr/>
          <a:lstStyle/>
          <a:p>
            <a:r>
              <a:rPr lang="en-GB" sz="7200" dirty="0" smtClean="0">
                <a:latin typeface="Arial Rounded MT Bold" panose="020F0704030504030204" pitchFamily="34" charset="0"/>
              </a:rPr>
              <a:t>kinematics of prominence eruptions</a:t>
            </a:r>
            <a:endParaRPr lang="bg-BG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464" y="5650992"/>
            <a:ext cx="11908536" cy="1033907"/>
          </a:xfrm>
        </p:spPr>
        <p:txBody>
          <a:bodyPr>
            <a:noAutofit/>
          </a:bodyPr>
          <a:lstStyle/>
          <a:p>
            <a:r>
              <a:rPr lang="en-GB" sz="1500" dirty="0" err="1" smtClean="0"/>
              <a:t>Ts</a:t>
            </a:r>
            <a:r>
              <a:rPr lang="en-GB" sz="1500" dirty="0" smtClean="0"/>
              <a:t>. </a:t>
            </a:r>
            <a:r>
              <a:rPr lang="en-GB" sz="1500" dirty="0" err="1" smtClean="0"/>
              <a:t>Tsvetkov</a:t>
            </a:r>
            <a:r>
              <a:rPr lang="en-GB" sz="1500" dirty="0" smtClean="0"/>
              <a:t>, N. </a:t>
            </a:r>
            <a:r>
              <a:rPr lang="en-GB" sz="1500" dirty="0" err="1" smtClean="0"/>
              <a:t>Petrov</a:t>
            </a:r>
            <a:endParaRPr lang="en-GB" sz="1500" dirty="0" smtClean="0"/>
          </a:p>
          <a:p>
            <a:r>
              <a:rPr lang="en-GB" sz="1500" dirty="0" smtClean="0"/>
              <a:t>Institute of astronomy and national astronomical observatory,</a:t>
            </a:r>
          </a:p>
          <a:p>
            <a:r>
              <a:rPr lang="en-GB" sz="1500" dirty="0" smtClean="0"/>
              <a:t>Bulgarian academy of sciences</a:t>
            </a:r>
          </a:p>
          <a:p>
            <a:pPr algn="r"/>
            <a:r>
              <a:rPr lang="en-GB" sz="1400" cap="none" dirty="0" smtClean="0"/>
              <a:t>tstsvetkov@astro.bas.bg</a:t>
            </a:r>
            <a:endParaRPr lang="bg-BG" sz="1400" cap="none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94360" y="152400"/>
            <a:ext cx="11375136" cy="10339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/>
              <a:t> X </a:t>
            </a:r>
            <a:r>
              <a:rPr lang="en-GB" sz="1500" dirty="0" smtClean="0"/>
              <a:t>SERBIAN-BULGARIAN ASTRONOMICAL CONFERENCE</a:t>
            </a:r>
          </a:p>
          <a:p>
            <a:r>
              <a:rPr lang="en-GB" sz="1500" dirty="0" smtClean="0"/>
              <a:t>30 may – 3 </a:t>
            </a:r>
            <a:r>
              <a:rPr lang="en-GB" sz="1500" dirty="0" err="1" smtClean="0"/>
              <a:t>june</a:t>
            </a:r>
            <a:r>
              <a:rPr lang="en-GB" sz="1500" dirty="0"/>
              <a:t> </a:t>
            </a:r>
            <a:r>
              <a:rPr lang="en-GB" sz="1500" dirty="0" smtClean="0"/>
              <a:t>2016</a:t>
            </a:r>
          </a:p>
          <a:p>
            <a:r>
              <a:rPr lang="en-GB" sz="1500" dirty="0" smtClean="0"/>
              <a:t>Belgrade, </a:t>
            </a:r>
            <a:r>
              <a:rPr lang="en-GB" sz="1500" dirty="0" err="1" smtClean="0"/>
              <a:t>serbia</a:t>
            </a:r>
            <a:endParaRPr lang="bg-BG" sz="1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80" y="4197095"/>
            <a:ext cx="1428824" cy="128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6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Rounded MT Bold" panose="020F0704030504030204" pitchFamily="34" charset="0"/>
              </a:rPr>
              <a:t>EP II: </a:t>
            </a:r>
            <a:r>
              <a:rPr lang="en-GB" dirty="0">
                <a:latin typeface="Arial Rounded MT Bold" panose="020F0704030504030204" pitchFamily="34" charset="0"/>
              </a:rPr>
              <a:t>27 FEB 2013</a:t>
            </a:r>
            <a:endParaRPr lang="bg-B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78" y="1128451"/>
            <a:ext cx="8434722" cy="4598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" y="1574271"/>
            <a:ext cx="3706808" cy="3706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78992" y="5281079"/>
                <a:ext cx="1883664" cy="383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AIA/SDO 304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endParaRPr lang="bg-BG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992" y="5281079"/>
                <a:ext cx="1883664" cy="383118"/>
              </a:xfrm>
              <a:prstGeom prst="rect">
                <a:avLst/>
              </a:prstGeom>
              <a:blipFill>
                <a:blip r:embed="rId4"/>
                <a:stretch>
                  <a:fillRect t="-4762" b="-23810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888028" y="5701703"/>
                <a:ext cx="6971739" cy="3831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 smtClean="0"/>
                  <a:t>Height-time profile of the 27 Feb 2013 prominence (AIA/SDO </a:t>
                </a:r>
                <a:r>
                  <a:rPr lang="en-GB" dirty="0"/>
                  <a:t>304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r>
                  <a:rPr lang="en-GB" dirty="0" smtClean="0"/>
                  <a:t>)</a:t>
                </a:r>
                <a:endParaRPr lang="bg-BG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028" y="5701703"/>
                <a:ext cx="6971739" cy="383118"/>
              </a:xfrm>
              <a:prstGeom prst="rect">
                <a:avLst/>
              </a:prstGeom>
              <a:blipFill>
                <a:blip r:embed="rId5"/>
                <a:stretch>
                  <a:fillRect t="-4762" b="-23810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914400" y="5893262"/>
            <a:ext cx="3214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00:00-05:30 UT (t ~ 5.5 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 [km*10</a:t>
            </a:r>
            <a:r>
              <a:rPr lang="en-GB" baseline="30000" dirty="0" smtClean="0"/>
              <a:t>3</a:t>
            </a:r>
            <a:r>
              <a:rPr lang="en-GB" dirty="0" smtClean="0"/>
              <a:t>] = 135 ÷ 275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443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653810" cy="1492132"/>
          </a:xfrm>
        </p:spPr>
        <p:txBody>
          <a:bodyPr/>
          <a:lstStyle/>
          <a:p>
            <a:r>
              <a:rPr lang="en-GB" dirty="0" smtClean="0">
                <a:latin typeface="Arial Rounded MT Bold" panose="020F0704030504030204" pitchFamily="34" charset="0"/>
              </a:rPr>
              <a:t>EP II: 27 FEB 2013</a:t>
            </a:r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012" y="1250078"/>
            <a:ext cx="7954988" cy="43369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1" y="1328342"/>
            <a:ext cx="3920314" cy="3920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4933749" y="5586984"/>
            <a:ext cx="6971739" cy="383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Height-time profile of the 27 Feb 2013 prominence (LASCO C2/</a:t>
            </a:r>
            <a:r>
              <a:rPr lang="en-GB" dirty="0" err="1" smtClean="0"/>
              <a:t>SoHO</a:t>
            </a:r>
            <a:r>
              <a:rPr lang="en-GB" dirty="0" smtClean="0"/>
              <a:t>)</a:t>
            </a:r>
            <a:endParaRPr lang="bg-BG" dirty="0"/>
          </a:p>
        </p:txBody>
      </p:sp>
      <p:sp>
        <p:nvSpPr>
          <p:cNvPr id="7" name="TextBox 6"/>
          <p:cNvSpPr txBox="1"/>
          <p:nvPr/>
        </p:nvSpPr>
        <p:spPr>
          <a:xfrm>
            <a:off x="960121" y="5266944"/>
            <a:ext cx="2487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LASCO C2/</a:t>
            </a:r>
            <a:r>
              <a:rPr lang="en-GB" dirty="0" err="1"/>
              <a:t>SoHO</a:t>
            </a:r>
            <a:endParaRPr lang="bg-BG" dirty="0"/>
          </a:p>
        </p:txBody>
      </p:sp>
      <p:sp>
        <p:nvSpPr>
          <p:cNvPr id="8" name="TextBox 7"/>
          <p:cNvSpPr txBox="1"/>
          <p:nvPr/>
        </p:nvSpPr>
        <p:spPr>
          <a:xfrm>
            <a:off x="960121" y="6131511"/>
            <a:ext cx="439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05:00-07:30 UT (t ~ 2.5 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 [km*10</a:t>
            </a:r>
            <a:r>
              <a:rPr lang="en-GB" baseline="30000" dirty="0" smtClean="0"/>
              <a:t>3</a:t>
            </a:r>
            <a:r>
              <a:rPr lang="en-GB" dirty="0" smtClean="0"/>
              <a:t>] = 880 ÷ 2700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81025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 Rounded MT Bold" panose="020F0704030504030204" pitchFamily="34" charset="0"/>
              </a:rPr>
              <a:t>Kinematics</a:t>
            </a:r>
            <a:r>
              <a:rPr lang="en-GB" dirty="0" smtClean="0">
                <a:latin typeface="Arial Rounded MT Bold" panose="020F0704030504030204" pitchFamily="34" charset="0"/>
              </a:rPr>
              <a:t> </a:t>
            </a:r>
            <a:r>
              <a:rPr lang="en-GB" dirty="0">
                <a:latin typeface="Arial Rounded MT Bold" panose="020F0704030504030204" pitchFamily="34" charset="0"/>
              </a:rPr>
              <a:t>27 FEB 2013</a:t>
            </a:r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401"/>
            <a:ext cx="11978829" cy="57035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51678" y="1633647"/>
                <a:ext cx="321476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00:00-07:30 UT (t ~ 7.5 h)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H [km*10</a:t>
                </a:r>
                <a:r>
                  <a:rPr lang="en-GB" baseline="30000" dirty="0" smtClean="0"/>
                  <a:t>3</a:t>
                </a:r>
                <a:r>
                  <a:rPr lang="en-GB" dirty="0" smtClean="0"/>
                  <a:t>] = 135 ÷ 2700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err="1" smtClean="0"/>
                  <a:t>H</a:t>
                </a:r>
                <a:r>
                  <a:rPr lang="en-GB" baseline="-25000" dirty="0" err="1" smtClean="0"/>
                  <a:t>max</a:t>
                </a:r>
                <a:r>
                  <a:rPr lang="en-GB" dirty="0"/>
                  <a:t> </a:t>
                </a:r>
                <a:r>
                  <a:rPr lang="en-GB" dirty="0" smtClean="0"/>
                  <a:t>~ 3.9 R</a:t>
                </a:r>
                <a14:m>
                  <m:oMath xmlns:m="http://schemas.openxmlformats.org/officeDocument/2006/math">
                    <m:r>
                      <a:rPr lang="en-GB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⊙</m:t>
                    </m:r>
                  </m:oMath>
                </a14:m>
                <a:endParaRPr lang="bg-BG" baseline="-25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678" y="1633647"/>
                <a:ext cx="3214764" cy="923330"/>
              </a:xfrm>
              <a:prstGeom prst="rect">
                <a:avLst/>
              </a:prstGeom>
              <a:blipFill>
                <a:blip r:embed="rId3"/>
                <a:stretch>
                  <a:fillRect l="-1136" t="-3974" b="-9934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28116" y="5815584"/>
                <a:ext cx="114839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=5.1 </m:t>
                      </m:r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bg-BG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16" y="5815584"/>
                <a:ext cx="1148391" cy="215444"/>
              </a:xfrm>
              <a:prstGeom prst="rect">
                <a:avLst/>
              </a:prstGeom>
              <a:blipFill>
                <a:blip r:embed="rId4"/>
                <a:stretch>
                  <a:fillRect l="-1587" r="-1058" b="-31429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66643" y="5503348"/>
                <a:ext cx="129856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=23.4 </m:t>
                      </m:r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bg-BG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643" y="5503348"/>
                <a:ext cx="1298561" cy="215444"/>
              </a:xfrm>
              <a:prstGeom prst="rect">
                <a:avLst/>
              </a:prstGeom>
              <a:blipFill>
                <a:blip r:embed="rId5"/>
                <a:stretch>
                  <a:fillRect b="-31429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584436" y="2141032"/>
                <a:ext cx="126169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=536 </m:t>
                      </m:r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bg-BG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4436" y="2141032"/>
                <a:ext cx="1261692" cy="215444"/>
              </a:xfrm>
              <a:prstGeom prst="rect">
                <a:avLst/>
              </a:prstGeom>
              <a:blipFill>
                <a:blip r:embed="rId6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189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366" y="382385"/>
            <a:ext cx="10178322" cy="1492132"/>
          </a:xfrm>
        </p:spPr>
        <p:txBody>
          <a:bodyPr/>
          <a:lstStyle/>
          <a:p>
            <a:r>
              <a:rPr lang="en-GB" dirty="0">
                <a:latin typeface="Arial Rounded MT Bold" panose="020F0704030504030204" pitchFamily="34" charset="0"/>
              </a:rPr>
              <a:t>Kinematics</a:t>
            </a:r>
            <a:br>
              <a:rPr lang="en-GB" dirty="0">
                <a:latin typeface="Arial Rounded MT Bold" panose="020F0704030504030204" pitchFamily="34" charset="0"/>
              </a:rPr>
            </a:br>
            <a:r>
              <a:rPr lang="en-GB" dirty="0">
                <a:latin typeface="Arial Rounded MT Bold" panose="020F0704030504030204" pitchFamily="34" charset="0"/>
              </a:rPr>
              <a:t>6 June 2011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759" y="-18288"/>
            <a:ext cx="6592492" cy="3594100"/>
          </a:xfrm>
        </p:spPr>
      </p:pic>
      <p:sp>
        <p:nvSpPr>
          <p:cNvPr id="5" name="TextBox 4"/>
          <p:cNvSpPr txBox="1"/>
          <p:nvPr/>
        </p:nvSpPr>
        <p:spPr>
          <a:xfrm>
            <a:off x="10835640" y="3666744"/>
            <a:ext cx="103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6/6/2011</a:t>
            </a:r>
            <a:endParaRPr lang="bg-B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7606"/>
            <a:ext cx="6475350" cy="3260394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403945"/>
              </p:ext>
            </p:extLst>
          </p:nvPr>
        </p:nvGraphicFramePr>
        <p:xfrm>
          <a:off x="7817587" y="4422986"/>
          <a:ext cx="193103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518">
                  <a:extLst>
                    <a:ext uri="{9D8B030D-6E8A-4147-A177-3AD203B41FA5}">
                      <a16:colId xmlns:a16="http://schemas.microsoft.com/office/drawing/2014/main" val="2828952399"/>
                    </a:ext>
                  </a:extLst>
                </a:gridCol>
                <a:gridCol w="965518">
                  <a:extLst>
                    <a:ext uri="{9D8B030D-6E8A-4147-A177-3AD203B41FA5}">
                      <a16:colId xmlns:a16="http://schemas.microsoft.com/office/drawing/2014/main" val="4546444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t</a:t>
                      </a:r>
                      <a:r>
                        <a:rPr lang="en-GB" baseline="-25000" dirty="0" err="1" smtClean="0"/>
                        <a:t>max</a:t>
                      </a:r>
                      <a:endParaRPr lang="bg-BG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∆t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25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70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70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0228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133.539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63.539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511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265.093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131.554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028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443.001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177.908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628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072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510" y="382385"/>
            <a:ext cx="10178322" cy="1492132"/>
          </a:xfrm>
        </p:spPr>
        <p:txBody>
          <a:bodyPr/>
          <a:lstStyle/>
          <a:p>
            <a:r>
              <a:rPr lang="en-GB" dirty="0">
                <a:latin typeface="Arial Rounded MT Bold" panose="020F0704030504030204" pitchFamily="34" charset="0"/>
              </a:rPr>
              <a:t>Kinematics</a:t>
            </a:r>
            <a:br>
              <a:rPr lang="en-GB" dirty="0">
                <a:latin typeface="Arial Rounded MT Bold" panose="020F0704030504030204" pitchFamily="34" charset="0"/>
              </a:rPr>
            </a:br>
            <a:r>
              <a:rPr lang="en-GB" dirty="0">
                <a:latin typeface="Arial Rounded MT Bold" panose="020F0704030504030204" pitchFamily="34" charset="0"/>
              </a:rPr>
              <a:t>27 FEB 2013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856" y="0"/>
            <a:ext cx="6542144" cy="34708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60024" y="3470876"/>
            <a:ext cx="117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27/2/2013</a:t>
            </a:r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3752"/>
            <a:ext cx="6659192" cy="3464248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875428"/>
              </p:ext>
            </p:extLst>
          </p:nvPr>
        </p:nvGraphicFramePr>
        <p:xfrm>
          <a:off x="7817587" y="4422986"/>
          <a:ext cx="193103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518">
                  <a:extLst>
                    <a:ext uri="{9D8B030D-6E8A-4147-A177-3AD203B41FA5}">
                      <a16:colId xmlns:a16="http://schemas.microsoft.com/office/drawing/2014/main" val="2828952399"/>
                    </a:ext>
                  </a:extLst>
                </a:gridCol>
                <a:gridCol w="965518">
                  <a:extLst>
                    <a:ext uri="{9D8B030D-6E8A-4147-A177-3AD203B41FA5}">
                      <a16:colId xmlns:a16="http://schemas.microsoft.com/office/drawing/2014/main" val="4546444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t</a:t>
                      </a:r>
                      <a:r>
                        <a:rPr lang="en-GB" baseline="-25000" dirty="0" err="1" smtClean="0"/>
                        <a:t>max</a:t>
                      </a:r>
                      <a:endParaRPr lang="bg-BG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∆t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25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54.2242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54.2242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0228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122.551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68.3268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511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190.059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67.508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028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257.969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67.910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628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3139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0" y="705744"/>
            <a:ext cx="8187071" cy="754912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latin typeface="Arial Rounded MT Bold" panose="020F0704030504030204" pitchFamily="34" charset="0"/>
              </a:rPr>
              <a:t>Conclusions &amp; Future Work</a:t>
            </a:r>
            <a:endParaRPr lang="bg-BG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1728217"/>
            <a:ext cx="8949070" cy="43827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The PEAKS IN AIA/SDO height-time profiles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POSSIBLE EXPLANATIONS: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Interaction between the solar wind and prominence material (Shock waves)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Waves, propagating through the corona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HMS resistance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Solar oscillations (helioseismology</a:t>
            </a:r>
            <a:r>
              <a:rPr lang="en-GB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UNDERSTANDING THEIR NATURE, EXPLORING THEIR CHARACTERISTICS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73571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Rounded MT Bold" panose="020F0704030504030204" pitchFamily="34" charset="0"/>
              </a:rPr>
              <a:t>REFERENCES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286001"/>
            <a:ext cx="8605554" cy="3593591"/>
          </a:xfrm>
        </p:spPr>
        <p:txBody>
          <a:bodyPr/>
          <a:lstStyle/>
          <a:p>
            <a:r>
              <a:rPr lang="en-GB" dirty="0"/>
              <a:t>Gilbert, H. R., Alexander, D., Liu, R.: 2007, Solar Phys. </a:t>
            </a:r>
            <a:r>
              <a:rPr lang="en-GB" b="1" dirty="0"/>
              <a:t>245</a:t>
            </a:r>
            <a:r>
              <a:rPr lang="en-GB" dirty="0"/>
              <a:t>, 287</a:t>
            </a:r>
            <a:r>
              <a:rPr lang="en-GB" dirty="0" smtClean="0"/>
              <a:t>.</a:t>
            </a:r>
            <a:endParaRPr lang="en-US" dirty="0" smtClean="0"/>
          </a:p>
          <a:p>
            <a:r>
              <a:rPr lang="en-US" dirty="0" err="1" smtClean="0"/>
              <a:t>Rompolt</a:t>
            </a:r>
            <a:r>
              <a:rPr lang="en-US" dirty="0"/>
              <a:t>, B.: 1984, </a:t>
            </a:r>
            <a:r>
              <a:rPr lang="en-US" i="1" dirty="0"/>
              <a:t>Adv. Space Res.</a:t>
            </a:r>
            <a:r>
              <a:rPr lang="en-US" dirty="0"/>
              <a:t> </a:t>
            </a:r>
            <a:r>
              <a:rPr lang="en-US" b="1" dirty="0"/>
              <a:t>4</a:t>
            </a:r>
            <a:r>
              <a:rPr lang="en-US" dirty="0"/>
              <a:t>, No. 4, 357.</a:t>
            </a:r>
            <a:endParaRPr lang="bg-BG" dirty="0"/>
          </a:p>
          <a:p>
            <a:r>
              <a:rPr lang="en-US" dirty="0"/>
              <a:t>Tandberg-Hanssen, E. : 1995,</a:t>
            </a:r>
            <a:r>
              <a:rPr lang="en-US" i="1" dirty="0"/>
              <a:t>The Nature of Solar </a:t>
            </a:r>
            <a:r>
              <a:rPr lang="en-US" i="1" dirty="0" smtClean="0"/>
              <a:t>Prominences</a:t>
            </a:r>
            <a:r>
              <a:rPr lang="en-US" dirty="0"/>
              <a:t>, Astrophysics and Space Science Library </a:t>
            </a:r>
            <a:r>
              <a:rPr lang="en-US" b="1" dirty="0"/>
              <a:t>199</a:t>
            </a:r>
            <a:r>
              <a:rPr lang="en-US" dirty="0"/>
              <a:t>, Dordrecht, Holland.</a:t>
            </a:r>
            <a:endParaRPr lang="bg-BG" dirty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066881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017" y="1073888"/>
            <a:ext cx="9156335" cy="4064627"/>
          </a:xfrm>
        </p:spPr>
        <p:txBody>
          <a:bodyPr>
            <a:normAutofit/>
          </a:bodyPr>
          <a:lstStyle/>
          <a:p>
            <a:r>
              <a:rPr lang="en-US" sz="96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THANK YOU!</a:t>
            </a:r>
            <a:endParaRPr lang="bg-BG" sz="96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57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3417" y="268817"/>
            <a:ext cx="8187071" cy="834425"/>
          </a:xfrm>
        </p:spPr>
        <p:txBody>
          <a:bodyPr>
            <a:normAutofit/>
          </a:bodyPr>
          <a:lstStyle/>
          <a:p>
            <a:r>
              <a:rPr lang="en-GB" sz="4800" dirty="0" smtClean="0">
                <a:latin typeface="Arial Rounded MT Bold" panose="020F0704030504030204" pitchFamily="34" charset="0"/>
              </a:rPr>
              <a:t>outline</a:t>
            </a:r>
            <a:endParaRPr lang="bg-BG" sz="4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3163417" y="1487291"/>
            <a:ext cx="7017488" cy="5307496"/>
          </a:xfrm>
        </p:spPr>
        <p:txBody>
          <a:bodyPr>
            <a:normAutofit/>
          </a:bodyPr>
          <a:lstStyle/>
          <a:p>
            <a:r>
              <a:rPr lang="en-US" dirty="0" smtClean="0"/>
              <a:t>Solar prominences</a:t>
            </a:r>
            <a:endParaRPr lang="bg-BG" dirty="0" smtClean="0"/>
          </a:p>
          <a:p>
            <a:r>
              <a:rPr lang="en-US" dirty="0" smtClean="0"/>
              <a:t>Eruptive prominences</a:t>
            </a:r>
          </a:p>
          <a:p>
            <a:r>
              <a:rPr lang="en-US" dirty="0" smtClean="0"/>
              <a:t>Observational data</a:t>
            </a:r>
          </a:p>
          <a:p>
            <a:r>
              <a:rPr lang="en-US" dirty="0" smtClean="0"/>
              <a:t>EP I:</a:t>
            </a:r>
          </a:p>
          <a:p>
            <a:pPr lvl="1"/>
            <a:r>
              <a:rPr lang="en-US" dirty="0" smtClean="0"/>
              <a:t>AIA/SDO</a:t>
            </a:r>
          </a:p>
          <a:p>
            <a:pPr lvl="1"/>
            <a:r>
              <a:rPr lang="en-US" dirty="0" smtClean="0"/>
              <a:t>LASCO C2/</a:t>
            </a:r>
            <a:r>
              <a:rPr lang="en-US" dirty="0" err="1" smtClean="0"/>
              <a:t>SoHO</a:t>
            </a:r>
            <a:endParaRPr lang="en-US" dirty="0" smtClean="0"/>
          </a:p>
          <a:p>
            <a:pPr lvl="1"/>
            <a:r>
              <a:rPr lang="en-US" dirty="0" smtClean="0"/>
              <a:t>15-cm </a:t>
            </a:r>
            <a:r>
              <a:rPr lang="en-US" dirty="0" err="1" smtClean="0"/>
              <a:t>Lyot</a:t>
            </a:r>
            <a:r>
              <a:rPr lang="en-US" dirty="0" smtClean="0"/>
              <a:t> Coronagraph, NAO </a:t>
            </a:r>
            <a:r>
              <a:rPr lang="en-US" dirty="0" err="1" smtClean="0"/>
              <a:t>Rozhen</a:t>
            </a:r>
            <a:endParaRPr lang="en-US" dirty="0"/>
          </a:p>
          <a:p>
            <a:r>
              <a:rPr lang="en-US" dirty="0"/>
              <a:t>EP </a:t>
            </a:r>
            <a:r>
              <a:rPr lang="en-US" dirty="0" smtClean="0"/>
              <a:t>II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AIA/SDO</a:t>
            </a:r>
          </a:p>
          <a:p>
            <a:pPr lvl="1"/>
            <a:r>
              <a:rPr lang="en-US" dirty="0"/>
              <a:t>LASCO </a:t>
            </a:r>
            <a:r>
              <a:rPr lang="en-US" dirty="0" smtClean="0"/>
              <a:t>C2/</a:t>
            </a:r>
            <a:r>
              <a:rPr lang="en-US" dirty="0" err="1" smtClean="0"/>
              <a:t>SoHO</a:t>
            </a:r>
            <a:endParaRPr lang="en-US" dirty="0" smtClean="0"/>
          </a:p>
          <a:p>
            <a:r>
              <a:rPr lang="en-US" dirty="0" smtClean="0"/>
              <a:t>Kinematics</a:t>
            </a:r>
          </a:p>
          <a:p>
            <a:r>
              <a:rPr lang="en-US" dirty="0" smtClean="0"/>
              <a:t>Conclusions &amp; Future work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70901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Rounded MT Bold" panose="020F0704030504030204" pitchFamily="34" charset="0"/>
              </a:rPr>
              <a:t>Solar prominences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444753"/>
            <a:ext cx="10178322" cy="4434840"/>
          </a:xfrm>
        </p:spPr>
        <p:txBody>
          <a:bodyPr>
            <a:normAutofit/>
          </a:bodyPr>
          <a:lstStyle/>
          <a:p>
            <a:r>
              <a:rPr lang="en-GB" dirty="0" smtClean="0"/>
              <a:t>Denser and cooler than their surroundings</a:t>
            </a:r>
            <a:r>
              <a:rPr lang="bg-BG" dirty="0" smtClean="0"/>
              <a:t> </a:t>
            </a:r>
            <a:r>
              <a:rPr lang="en-US" dirty="0"/>
              <a:t>(Tandberg-Hanssen, 1995)</a:t>
            </a:r>
            <a:endParaRPr lang="bg-BG" dirty="0"/>
          </a:p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r>
              <a:rPr lang="en-GB" dirty="0" smtClean="0"/>
              <a:t>In emission above the limb – prominences</a:t>
            </a:r>
          </a:p>
          <a:p>
            <a:r>
              <a:rPr lang="en-GB" dirty="0" smtClean="0"/>
              <a:t>In absorption on the solar disk – filaments</a:t>
            </a:r>
            <a:endParaRPr lang="en-GB" dirty="0"/>
          </a:p>
          <a:p>
            <a:endParaRPr lang="bg-BG" dirty="0"/>
          </a:p>
          <a:p>
            <a:r>
              <a:rPr lang="en-US" dirty="0"/>
              <a:t>Quiescent and </a:t>
            </a:r>
            <a:r>
              <a:rPr lang="en-US" dirty="0" smtClean="0"/>
              <a:t>Active </a:t>
            </a:r>
            <a:r>
              <a:rPr lang="en-US" dirty="0"/>
              <a:t>prominences</a:t>
            </a:r>
            <a:endParaRPr lang="bg-BG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9941743"/>
                  </p:ext>
                </p:extLst>
              </p:nvPr>
            </p:nvGraphicFramePr>
            <p:xfrm>
              <a:off x="3593592" y="2002536"/>
              <a:ext cx="4872228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4488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32733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Prominences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Corona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bg-BG" i="1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bg-BG" i="1"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bg-BG" i="1">
                                    <a:latin typeface="Cambria Math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bg-BG" i="1">
                                        <a:latin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bg-BG" i="1">
                                        <a:latin typeface="Cambria Math"/>
                                      </a:rPr>
                                      <m:t>10</m:t>
                                    </m:r>
                                  </m:sup>
                                </m:sSup>
                                <m:r>
                                  <a:rPr lang="bg-BG" i="1">
                                    <a:latin typeface="Cambria Math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bg-BG" i="1">
                                        <a:latin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bg-BG" i="1">
                                        <a:latin typeface="Cambria Math"/>
                                      </a:rPr>
                                      <m:t>11</m:t>
                                    </m:r>
                                  </m:sup>
                                </m:sSup>
                                <m:r>
                                  <a:rPr lang="bg-BG" i="1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bg-BG" i="1">
                                    <a:latin typeface="Cambria Math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bg-BG" i="1">
                                        <a:latin typeface="Cambria Math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bg-BG" i="1">
                                        <a:latin typeface="Cambria Math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en-US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bg-BG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kumimoji="0" lang="bg-BG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kumimoji="0" lang="bg-BG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kumimoji="0" lang="en-US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bg-BG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0" lang="bg-BG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8</m:t>
                                    </m:r>
                                  </m:sup>
                                </m:sSup>
                                <m:r>
                                  <a:rPr kumimoji="0" lang="bg-BG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kumimoji="0" lang="en-US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bg-BG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0" lang="bg-BG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kumimoji="0" lang="bg-BG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bg-BG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kumimoji="0" lang="en-US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bg-BG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kumimoji="0" lang="bg-BG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/>
                                  </a:rPr>
                                  <m:t>𝑇</m:t>
                                </m:r>
                                <m:r>
                                  <a:rPr lang="en-US" i="1" smtClean="0">
                                    <a:latin typeface="Cambria Math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𝑇</m:t>
                                </m:r>
                                <m:r>
                                  <a:rPr kumimoji="0" lang="en-US" sz="18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kumimoji="0" lang="en-US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0" lang="en-US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6</m:t>
                                    </m:r>
                                  </m:sup>
                                </m:sSup>
                                <m:r>
                                  <a:rPr kumimoji="0" lang="en-US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9941743"/>
                  </p:ext>
                </p:extLst>
              </p:nvPr>
            </p:nvGraphicFramePr>
            <p:xfrm>
              <a:off x="3593592" y="2002536"/>
              <a:ext cx="4872228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4488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32733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Prominences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Corona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bg-BG"/>
                        </a:p>
                      </a:txBody>
                      <a:tcPr>
                        <a:blipFill>
                          <a:blip r:embed="rId2"/>
                          <a:stretch>
                            <a:fillRect l="-239" t="-108197" r="-92344" b="-1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bg-BG"/>
                        </a:p>
                      </a:txBody>
                      <a:tcPr>
                        <a:blipFill>
                          <a:blip r:embed="rId2"/>
                          <a:stretch>
                            <a:fillRect l="-109686" t="-108197" r="-1047" b="-1049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bg-BG"/>
                        </a:p>
                      </a:txBody>
                      <a:tcPr>
                        <a:blipFill>
                          <a:blip r:embed="rId2"/>
                          <a:stretch>
                            <a:fillRect l="-239" t="-208197" r="-92344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bg-BG"/>
                        </a:p>
                      </a:txBody>
                      <a:tcPr>
                        <a:blipFill>
                          <a:blip r:embed="rId2"/>
                          <a:stretch>
                            <a:fillRect l="-109686" t="-208197" r="-1047" b="-49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r="11285" b="13408"/>
          <a:stretch/>
        </p:blipFill>
        <p:spPr>
          <a:xfrm rot="608309">
            <a:off x="6711697" y="3949442"/>
            <a:ext cx="4724664" cy="241690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6057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 smtClean="0">
                <a:latin typeface="Arial Rounded MT Bold" panose="020F0704030504030204" pitchFamily="34" charset="0"/>
              </a:rPr>
              <a:t>Eruptive prominences</a:t>
            </a:r>
            <a:endParaRPr lang="bg-BG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18" y="1280162"/>
            <a:ext cx="4170714" cy="2262175"/>
          </a:xfrm>
        </p:spPr>
        <p:txBody>
          <a:bodyPr/>
          <a:lstStyle/>
          <a:p>
            <a:r>
              <a:rPr lang="en-GB" dirty="0" smtClean="0"/>
              <a:t>Final or temporary phase of </a:t>
            </a:r>
            <a:r>
              <a:rPr lang="bg-BG" dirty="0" smtClean="0"/>
              <a:t>а </a:t>
            </a:r>
            <a:r>
              <a:rPr lang="en-GB" dirty="0" smtClean="0"/>
              <a:t>QP development</a:t>
            </a:r>
          </a:p>
          <a:p>
            <a:r>
              <a:rPr lang="en-GB" dirty="0" smtClean="0"/>
              <a:t>Huge magnetic system (HMS; </a:t>
            </a:r>
            <a:r>
              <a:rPr lang="en-GB" dirty="0" err="1" smtClean="0"/>
              <a:t>Rompolt</a:t>
            </a:r>
            <a:r>
              <a:rPr lang="en-GB" dirty="0" smtClean="0"/>
              <a:t>, 1984)</a:t>
            </a:r>
          </a:p>
          <a:p>
            <a:r>
              <a:rPr lang="en-GB" dirty="0" smtClean="0"/>
              <a:t>Eruption types (Gilbert et al., 2007):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4209978"/>
              </p:ext>
            </p:extLst>
          </p:nvPr>
        </p:nvGraphicFramePr>
        <p:xfrm>
          <a:off x="4992624" y="1300841"/>
          <a:ext cx="6590596" cy="2241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98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295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Eruption types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Description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95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Full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At</a:t>
                      </a:r>
                      <a:r>
                        <a:rPr lang="en-GB" sz="1400" baseline="0" dirty="0" smtClean="0">
                          <a:effectLst/>
                        </a:rPr>
                        <a:t> least 90% of filament mass and magnetic structure escapes the Sun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433">
                <a:tc row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Partial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 smtClean="0">
                          <a:effectLst/>
                        </a:rPr>
                        <a:t>(</a:t>
                      </a:r>
                      <a:r>
                        <a:rPr lang="en-GB" sz="1400" dirty="0" smtClean="0">
                          <a:effectLst/>
                        </a:rPr>
                        <a:t>a</a:t>
                      </a:r>
                      <a:r>
                        <a:rPr lang="bg-BG" sz="1400" dirty="0" smtClean="0">
                          <a:effectLst/>
                        </a:rPr>
                        <a:t>)</a:t>
                      </a:r>
                      <a:r>
                        <a:rPr lang="en-GB" sz="1400" dirty="0" smtClean="0">
                          <a:effectLst/>
                        </a:rPr>
                        <a:t> Entire magnetic structure erupts with some or none of the filament mass (as a result of mass draining)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433">
                <a:tc vMerge="1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 smtClean="0">
                          <a:effectLst/>
                        </a:rPr>
                        <a:t>(</a:t>
                      </a:r>
                      <a:r>
                        <a:rPr lang="en-GB" sz="1400" dirty="0" smtClean="0">
                          <a:effectLst/>
                        </a:rPr>
                        <a:t>b</a:t>
                      </a:r>
                      <a:r>
                        <a:rPr lang="bg-BG" sz="1400" dirty="0" smtClean="0">
                          <a:effectLst/>
                        </a:rPr>
                        <a:t>) </a:t>
                      </a:r>
                      <a:r>
                        <a:rPr lang="en-GB" sz="1400" dirty="0" smtClean="0">
                          <a:effectLst/>
                        </a:rPr>
                        <a:t>Partial eruption of the</a:t>
                      </a:r>
                      <a:r>
                        <a:rPr lang="en-GB" sz="1400" baseline="0" dirty="0" smtClean="0">
                          <a:effectLst/>
                        </a:rPr>
                        <a:t> magnetic structure with some or none of the filament mass (as a result of mass draining and/or settling)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95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Confined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None of the filament mass nor the magnetic structure escapes the Sun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89632" y="3920158"/>
            <a:ext cx="235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Century Gothic" pitchFamily="34" charset="0"/>
              </a:rPr>
              <a:t>Full eruption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56970" y="3917540"/>
            <a:ext cx="226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Century Gothic" pitchFamily="34" charset="0"/>
              </a:rPr>
              <a:t>Confined eruption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2636" y="3917540"/>
            <a:ext cx="249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Century Gothic" pitchFamily="34" charset="0"/>
              </a:rPr>
              <a:t>Partial eruption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9" name="Picture 2" descr="C:\Users\ceco\Dropbox\rotating motions\latex_ceco\MFRtopologies.ep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5"/>
          <a:stretch/>
        </p:blipFill>
        <p:spPr bwMode="auto">
          <a:xfrm>
            <a:off x="1936058" y="4294154"/>
            <a:ext cx="7724775" cy="258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23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 smtClean="0">
                <a:latin typeface="Arial Rounded MT Bold" panose="020F0704030504030204" pitchFamily="34" charset="0"/>
              </a:rPr>
              <a:t>Observational data</a:t>
            </a:r>
            <a:endParaRPr lang="bg-BG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9733" y="1302185"/>
            <a:ext cx="5121690" cy="3593591"/>
          </a:xfrm>
        </p:spPr>
        <p:txBody>
          <a:bodyPr/>
          <a:lstStyle/>
          <a:p>
            <a:r>
              <a:rPr lang="en-GB" dirty="0" smtClean="0"/>
              <a:t>EP I: 6</a:t>
            </a:r>
            <a:r>
              <a:rPr lang="en-GB" baseline="30000" dirty="0" smtClean="0"/>
              <a:t>th</a:t>
            </a:r>
            <a:r>
              <a:rPr lang="en-GB" dirty="0" smtClean="0"/>
              <a:t> June 2011 (CR 2111), 03:30-12:00 UT</a:t>
            </a:r>
          </a:p>
          <a:p>
            <a:r>
              <a:rPr lang="en-GB" dirty="0" smtClean="0"/>
              <a:t>First appearance: 1</a:t>
            </a:r>
            <a:r>
              <a:rPr lang="en-GB" baseline="30000" dirty="0" smtClean="0"/>
              <a:t>st</a:t>
            </a:r>
            <a:r>
              <a:rPr lang="en-GB" dirty="0" smtClean="0"/>
              <a:t> June (01:00 UT)</a:t>
            </a:r>
          </a:p>
          <a:p>
            <a:r>
              <a:rPr lang="en-GB" dirty="0" smtClean="0"/>
              <a:t>Not associated with an active region</a:t>
            </a:r>
          </a:p>
          <a:p>
            <a:r>
              <a:rPr lang="en-GB" dirty="0" smtClean="0"/>
              <a:t>SW limb</a:t>
            </a:r>
          </a:p>
          <a:p>
            <a:r>
              <a:rPr lang="en-GB" dirty="0" smtClean="0"/>
              <a:t>Full eruption</a:t>
            </a:r>
          </a:p>
          <a:p>
            <a:r>
              <a:rPr lang="en-US" dirty="0" smtClean="0"/>
              <a:t>Associated CME</a:t>
            </a:r>
            <a:endParaRPr lang="bg-BG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205552"/>
                  </p:ext>
                </p:extLst>
              </p:nvPr>
            </p:nvGraphicFramePr>
            <p:xfrm>
              <a:off x="1247360" y="4077388"/>
              <a:ext cx="10575053" cy="14097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1407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8705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6948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89924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2152597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2152597">
                      <a:extLst>
                        <a:ext uri="{9D8B030D-6E8A-4147-A177-3AD203B41FA5}">
                          <a16:colId xmlns:a16="http://schemas.microsoft.com/office/drawing/2014/main" val="3626334924"/>
                        </a:ext>
                      </a:extLst>
                    </a:gridCol>
                  </a:tblGrid>
                  <a:tr h="352425"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>
                              <a:solidFill>
                                <a:schemeClr val="bg1"/>
                              </a:solidFill>
                              <a:latin typeface="Century Gothic" pitchFamily="34" charset="0"/>
                            </a:rPr>
                            <a:t>Space observations</a:t>
                          </a:r>
                          <a:endParaRPr lang="en-US" sz="1600" b="1" dirty="0">
                            <a:solidFill>
                              <a:schemeClr val="bg1"/>
                            </a:solidFill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b="1" dirty="0">
                            <a:solidFill>
                              <a:schemeClr val="bg1"/>
                            </a:solidFill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524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i="1" dirty="0" smtClean="0">
                              <a:latin typeface="Century Gothic" pitchFamily="34" charset="0"/>
                            </a:rPr>
                            <a:t>Observatory</a:t>
                          </a:r>
                          <a:endParaRPr lang="en-US" sz="1600" i="1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i="1" dirty="0" smtClean="0">
                              <a:latin typeface="Century Gothic" pitchFamily="34" charset="0"/>
                            </a:rPr>
                            <a:t>Instrument</a:t>
                          </a:r>
                          <a:endParaRPr lang="en-US" sz="1600" i="1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smtClean="0">
                                    <a:latin typeface="Cambria Math"/>
                                    <a:ea typeface="Cambria Math"/>
                                  </a:rPr>
                                  <m:t>𝜆</m:t>
                                </m:r>
                                <m:r>
                                  <a:rPr lang="bg-BG" sz="1600" b="0" i="1" smtClean="0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[Å]</m:t>
                                </m:r>
                              </m:oMath>
                            </m:oMathPara>
                          </a14:m>
                          <a:endParaRPr lang="en-US" sz="1600" i="1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i="1" dirty="0" smtClean="0">
                              <a:latin typeface="Century Gothic" pitchFamily="34" charset="0"/>
                            </a:rPr>
                            <a:t>Spatial resolution</a:t>
                          </a:r>
                          <a:endParaRPr lang="en-US" sz="1600" i="1" dirty="0" smtClean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i="1" dirty="0" smtClean="0">
                              <a:latin typeface="Century Gothic" pitchFamily="34" charset="0"/>
                            </a:rPr>
                            <a:t>Temporal resolution</a:t>
                          </a:r>
                          <a:endParaRPr lang="en-US" sz="1600" i="1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 smtClean="0">
                              <a:latin typeface="Century Gothic" pitchFamily="34" charset="0"/>
                            </a:rPr>
                            <a:t>Cadence used</a:t>
                          </a:r>
                          <a:endParaRPr lang="en-US" sz="1600" i="1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524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entury Gothic" pitchFamily="34" charset="0"/>
                            </a:rPr>
                            <a:t>SDO</a:t>
                          </a:r>
                          <a:endParaRPr lang="en-US" sz="1600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entury Gothic" pitchFamily="34" charset="0"/>
                            </a:rPr>
                            <a:t>AIA</a:t>
                          </a:r>
                          <a:endParaRPr lang="en-US" sz="1600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entury Gothic" pitchFamily="34" charset="0"/>
                            </a:rPr>
                            <a:t>304</a:t>
                          </a:r>
                          <a:endParaRPr lang="en-US" sz="1600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entury Gothic" pitchFamily="34" charset="0"/>
                            </a:rPr>
                            <a:t>1.5”</a:t>
                          </a:r>
                          <a:endParaRPr lang="en-US" sz="1600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entury Gothic" pitchFamily="34" charset="0"/>
                            </a:rPr>
                            <a:t>12 </a:t>
                          </a:r>
                          <a:r>
                            <a:rPr lang="en-GB" sz="1600" dirty="0" smtClean="0">
                              <a:latin typeface="Century Gothic" pitchFamily="34" charset="0"/>
                            </a:rPr>
                            <a:t>s</a:t>
                          </a:r>
                          <a:r>
                            <a:rPr lang="bg-BG" sz="1600" dirty="0" smtClean="0">
                              <a:latin typeface="Century Gothic" pitchFamily="34" charset="0"/>
                            </a:rPr>
                            <a:t>.</a:t>
                          </a:r>
                          <a:endParaRPr lang="en-US" sz="1600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entury Gothic" pitchFamily="34" charset="0"/>
                            </a:rPr>
                            <a:t>300 s.</a:t>
                          </a:r>
                          <a:endParaRPr lang="en-US" sz="1600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524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>
                              <a:latin typeface="Century Gothic" pitchFamily="34" charset="0"/>
                            </a:rPr>
                            <a:t>SoHO</a:t>
                          </a:r>
                          <a:endParaRPr lang="en-US" sz="1600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entury Gothic" pitchFamily="34" charset="0"/>
                            </a:rPr>
                            <a:t>LASCO/C2</a:t>
                          </a:r>
                          <a:endParaRPr lang="en-US" sz="1600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bg-BG" sz="1600" dirty="0" smtClean="0">
                              <a:latin typeface="Century Gothic" pitchFamily="34" charset="0"/>
                            </a:rPr>
                            <a:t>12 </a:t>
                          </a:r>
                          <a:r>
                            <a:rPr lang="en-GB" sz="1600" dirty="0" smtClean="0">
                              <a:latin typeface="Century Gothic" pitchFamily="34" charset="0"/>
                            </a:rPr>
                            <a:t>min</a:t>
                          </a:r>
                          <a:r>
                            <a:rPr lang="bg-BG" sz="1600" dirty="0" smtClean="0">
                              <a:latin typeface="Century Gothic" pitchFamily="34" charset="0"/>
                            </a:rPr>
                            <a:t>.</a:t>
                          </a:r>
                          <a:endParaRPr lang="en-US" sz="1600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entury Gothic" pitchFamily="34" charset="0"/>
                            </a:rPr>
                            <a:t>12 min.</a:t>
                          </a: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205552"/>
                  </p:ext>
                </p:extLst>
              </p:nvPr>
            </p:nvGraphicFramePr>
            <p:xfrm>
              <a:off x="1247360" y="4077388"/>
              <a:ext cx="10575053" cy="14097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1407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8705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6948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89924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2152597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2152597">
                      <a:extLst>
                        <a:ext uri="{9D8B030D-6E8A-4147-A177-3AD203B41FA5}">
                          <a16:colId xmlns:a16="http://schemas.microsoft.com/office/drawing/2014/main" val="3626334924"/>
                        </a:ext>
                      </a:extLst>
                    </a:gridCol>
                  </a:tblGrid>
                  <a:tr h="352425"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dirty="0" smtClean="0">
                              <a:solidFill>
                                <a:schemeClr val="bg1"/>
                              </a:solidFill>
                              <a:latin typeface="Century Gothic" pitchFamily="34" charset="0"/>
                            </a:rPr>
                            <a:t>Space observations</a:t>
                          </a:r>
                          <a:endParaRPr lang="en-US" sz="1600" b="1" dirty="0">
                            <a:solidFill>
                              <a:schemeClr val="bg1"/>
                            </a:solidFill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b="1" dirty="0">
                            <a:solidFill>
                              <a:schemeClr val="bg1"/>
                            </a:solidFill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524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i="1" dirty="0" smtClean="0">
                              <a:latin typeface="Century Gothic" pitchFamily="34" charset="0"/>
                            </a:rPr>
                            <a:t>Observatory</a:t>
                          </a:r>
                          <a:endParaRPr lang="en-US" sz="1600" i="1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i="1" dirty="0" smtClean="0">
                              <a:latin typeface="Century Gothic" pitchFamily="34" charset="0"/>
                            </a:rPr>
                            <a:t>Instrument</a:t>
                          </a:r>
                          <a:endParaRPr lang="en-US" sz="1600" i="1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bg-BG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69841" t="-100000" r="-811905" b="-2152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i="1" dirty="0" smtClean="0">
                              <a:latin typeface="Century Gothic" pitchFamily="34" charset="0"/>
                            </a:rPr>
                            <a:t>Spatial resolution</a:t>
                          </a:r>
                          <a:endParaRPr lang="en-US" sz="1600" i="1" dirty="0" smtClean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i="1" dirty="0" smtClean="0">
                              <a:latin typeface="Century Gothic" pitchFamily="34" charset="0"/>
                            </a:rPr>
                            <a:t>Temporal resolution</a:t>
                          </a:r>
                          <a:endParaRPr lang="en-US" sz="1600" i="1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 smtClean="0">
                              <a:latin typeface="Century Gothic" pitchFamily="34" charset="0"/>
                            </a:rPr>
                            <a:t>Cadence used</a:t>
                          </a:r>
                          <a:endParaRPr lang="en-US" sz="1600" i="1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524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entury Gothic" pitchFamily="34" charset="0"/>
                            </a:rPr>
                            <a:t>SDO</a:t>
                          </a:r>
                          <a:endParaRPr lang="en-US" sz="1600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entury Gothic" pitchFamily="34" charset="0"/>
                            </a:rPr>
                            <a:t>AIA</a:t>
                          </a:r>
                          <a:endParaRPr lang="en-US" sz="1600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entury Gothic" pitchFamily="34" charset="0"/>
                            </a:rPr>
                            <a:t>304</a:t>
                          </a:r>
                          <a:endParaRPr lang="en-US" sz="1600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entury Gothic" pitchFamily="34" charset="0"/>
                            </a:rPr>
                            <a:t>1.5”</a:t>
                          </a:r>
                          <a:endParaRPr lang="en-US" sz="1600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entury Gothic" pitchFamily="34" charset="0"/>
                            </a:rPr>
                            <a:t>12 </a:t>
                          </a:r>
                          <a:r>
                            <a:rPr lang="en-GB" sz="1600" dirty="0" smtClean="0">
                              <a:latin typeface="Century Gothic" pitchFamily="34" charset="0"/>
                            </a:rPr>
                            <a:t>s</a:t>
                          </a:r>
                          <a:r>
                            <a:rPr lang="bg-BG" sz="1600" dirty="0" smtClean="0">
                              <a:latin typeface="Century Gothic" pitchFamily="34" charset="0"/>
                            </a:rPr>
                            <a:t>.</a:t>
                          </a:r>
                          <a:endParaRPr lang="en-US" sz="1600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entury Gothic" pitchFamily="34" charset="0"/>
                            </a:rPr>
                            <a:t>300 s.</a:t>
                          </a:r>
                          <a:endParaRPr lang="en-US" sz="1600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524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 smtClean="0">
                              <a:latin typeface="Century Gothic" pitchFamily="34" charset="0"/>
                            </a:rPr>
                            <a:t>SoHO</a:t>
                          </a:r>
                          <a:endParaRPr lang="en-US" sz="1600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entury Gothic" pitchFamily="34" charset="0"/>
                            </a:rPr>
                            <a:t>LASCO/C2</a:t>
                          </a:r>
                          <a:endParaRPr lang="en-US" sz="1600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bg-BG" sz="1600" dirty="0" smtClean="0">
                              <a:latin typeface="Century Gothic" pitchFamily="34" charset="0"/>
                            </a:rPr>
                            <a:t>12 </a:t>
                          </a:r>
                          <a:r>
                            <a:rPr lang="en-GB" sz="1600" dirty="0" smtClean="0">
                              <a:latin typeface="Century Gothic" pitchFamily="34" charset="0"/>
                            </a:rPr>
                            <a:t>min</a:t>
                          </a:r>
                          <a:r>
                            <a:rPr lang="bg-BG" sz="1600" dirty="0" smtClean="0">
                              <a:latin typeface="Century Gothic" pitchFamily="34" charset="0"/>
                            </a:rPr>
                            <a:t>.</a:t>
                          </a:r>
                          <a:endParaRPr lang="en-US" sz="1600" dirty="0">
                            <a:latin typeface="Century Gothic" pitchFamily="34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entury Gothic" pitchFamily="34" charset="0"/>
                            </a:rPr>
                            <a:t>12 min.</a:t>
                          </a:r>
                        </a:p>
                      </a:txBody>
                      <a:tcPr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Content Placeholder 2"/>
          <p:cNvSpPr txBox="1">
            <a:spLocks/>
          </p:cNvSpPr>
          <p:nvPr/>
        </p:nvSpPr>
        <p:spPr>
          <a:xfrm>
            <a:off x="6628350" y="1302186"/>
            <a:ext cx="5341146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EP II: 27</a:t>
            </a:r>
            <a:r>
              <a:rPr lang="en-GB" baseline="30000" dirty="0" smtClean="0"/>
              <a:t>th</a:t>
            </a:r>
            <a:r>
              <a:rPr lang="en-GB" dirty="0" smtClean="0"/>
              <a:t> Feb 2013 (CR 2134), 00:00-12:30 UT</a:t>
            </a:r>
          </a:p>
          <a:p>
            <a:r>
              <a:rPr lang="en-GB" dirty="0" smtClean="0"/>
              <a:t>First appearance: 25</a:t>
            </a:r>
            <a:r>
              <a:rPr lang="en-GB" baseline="30000" dirty="0" smtClean="0"/>
              <a:t>th</a:t>
            </a:r>
            <a:r>
              <a:rPr lang="en-GB" dirty="0" smtClean="0"/>
              <a:t> Feb (00:00 UT)</a:t>
            </a:r>
          </a:p>
          <a:p>
            <a:r>
              <a:rPr lang="en-GB" dirty="0" smtClean="0"/>
              <a:t>Not associated with an active region</a:t>
            </a:r>
          </a:p>
          <a:p>
            <a:r>
              <a:rPr lang="en-GB" dirty="0" smtClean="0"/>
              <a:t>SW limb</a:t>
            </a:r>
          </a:p>
          <a:p>
            <a:r>
              <a:rPr lang="en-GB" dirty="0" smtClean="0"/>
              <a:t>Full eruption</a:t>
            </a:r>
          </a:p>
          <a:p>
            <a:r>
              <a:rPr lang="en-US" dirty="0"/>
              <a:t>Associated CME</a:t>
            </a:r>
            <a:endParaRPr lang="bg-BG" dirty="0"/>
          </a:p>
          <a:p>
            <a:endParaRPr lang="bg-BG" dirty="0"/>
          </a:p>
        </p:txBody>
      </p:sp>
      <p:sp>
        <p:nvSpPr>
          <p:cNvPr id="5" name="TextBox 4"/>
          <p:cNvSpPr txBox="1"/>
          <p:nvPr/>
        </p:nvSpPr>
        <p:spPr>
          <a:xfrm>
            <a:off x="1328877" y="5608883"/>
            <a:ext cx="6790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MS Gothic" charset="-128"/>
              </a:rPr>
              <a:t>SolarSoftware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MS Gothic" charset="-128"/>
              </a:rPr>
              <a:t>/IDL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396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680" y="246888"/>
            <a:ext cx="10178322" cy="978408"/>
          </a:xfrm>
        </p:spPr>
        <p:txBody>
          <a:bodyPr/>
          <a:lstStyle/>
          <a:p>
            <a:r>
              <a:rPr lang="en-GB" dirty="0" smtClean="0">
                <a:latin typeface="Arial Rounded MT Bold" panose="020F0704030504030204" pitchFamily="34" charset="0"/>
              </a:rPr>
              <a:t>EP I: 6 June 2011</a:t>
            </a:r>
            <a:endParaRPr lang="bg-BG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52" y="1257046"/>
            <a:ext cx="3594100" cy="3594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52" y="1042416"/>
            <a:ext cx="7815948" cy="4261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34440" y="4882896"/>
                <a:ext cx="1883664" cy="383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AIA/SDO 304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endParaRPr lang="bg-BG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440" y="4882896"/>
                <a:ext cx="1883664" cy="383118"/>
              </a:xfrm>
              <a:prstGeom prst="rect">
                <a:avLst/>
              </a:prstGeom>
              <a:blipFill>
                <a:blip r:embed="rId4"/>
                <a:stretch>
                  <a:fillRect t="-4762" b="-23810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043476" y="5303520"/>
                <a:ext cx="6971739" cy="3831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 smtClean="0"/>
                  <a:t>Height-time profile of the 6 June 2011 prominence (AIA/SDO </a:t>
                </a:r>
                <a:r>
                  <a:rPr lang="en-GB" dirty="0"/>
                  <a:t>304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r>
                  <a:rPr lang="en-GB" dirty="0" smtClean="0"/>
                  <a:t>)</a:t>
                </a:r>
                <a:endParaRPr lang="bg-BG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476" y="5303520"/>
                <a:ext cx="6971739" cy="383118"/>
              </a:xfrm>
              <a:prstGeom prst="rect">
                <a:avLst/>
              </a:prstGeom>
              <a:blipFill>
                <a:blip r:embed="rId5"/>
                <a:stretch>
                  <a:fillRect t="-4762" b="-23810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161288" y="5788152"/>
            <a:ext cx="3214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03:00-8:00 UT (t ~ 5 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 [km*10</a:t>
            </a:r>
            <a:r>
              <a:rPr lang="en-GB" baseline="30000" dirty="0" smtClean="0"/>
              <a:t>3</a:t>
            </a:r>
            <a:r>
              <a:rPr lang="en-GB" dirty="0" smtClean="0"/>
              <a:t>] = 130 ÷ 385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29215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726962" cy="1492132"/>
          </a:xfrm>
        </p:spPr>
        <p:txBody>
          <a:bodyPr/>
          <a:lstStyle/>
          <a:p>
            <a:r>
              <a:rPr lang="en-GB" dirty="0" smtClean="0">
                <a:latin typeface="Arial Rounded MT Bold" panose="020F0704030504030204" pitchFamily="34" charset="0"/>
              </a:rPr>
              <a:t>EP I: 6 June 2011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26" y="1357051"/>
            <a:ext cx="4077206" cy="3594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692" y="1234708"/>
            <a:ext cx="7041308" cy="38387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6084" y="5073494"/>
            <a:ext cx="6971739" cy="383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Height-time profile of the 6 June 2011 prominence (LASCO C2/</a:t>
            </a:r>
            <a:r>
              <a:rPr lang="en-GB" dirty="0" err="1" smtClean="0"/>
              <a:t>SoHO</a:t>
            </a:r>
            <a:r>
              <a:rPr lang="en-GB" dirty="0" smtClean="0"/>
              <a:t>)</a:t>
            </a:r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1655064" y="5073494"/>
            <a:ext cx="2487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LASCO C2/</a:t>
            </a:r>
            <a:r>
              <a:rPr lang="en-GB" dirty="0" err="1"/>
              <a:t>SoHO</a:t>
            </a:r>
            <a:endParaRPr lang="bg-BG" dirty="0"/>
          </a:p>
        </p:txBody>
      </p:sp>
      <p:sp>
        <p:nvSpPr>
          <p:cNvPr id="7" name="TextBox 6"/>
          <p:cNvSpPr txBox="1"/>
          <p:nvPr/>
        </p:nvSpPr>
        <p:spPr>
          <a:xfrm>
            <a:off x="1161288" y="5641848"/>
            <a:ext cx="439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08:00-11:00 UT (t ~ 3 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 [km*10</a:t>
            </a:r>
            <a:r>
              <a:rPr lang="en-GB" baseline="30000" dirty="0" smtClean="0"/>
              <a:t>3</a:t>
            </a:r>
            <a:r>
              <a:rPr lang="en-GB" dirty="0" smtClean="0"/>
              <a:t>] = 1080 ÷ 3385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70921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536" y="300089"/>
            <a:ext cx="11332464" cy="1492132"/>
          </a:xfrm>
        </p:spPr>
        <p:txBody>
          <a:bodyPr>
            <a:normAutofit/>
          </a:bodyPr>
          <a:lstStyle/>
          <a:p>
            <a:r>
              <a:rPr lang="en-GB" sz="4300" dirty="0" smtClean="0">
                <a:latin typeface="Arial Rounded MT Bold" panose="020F0704030504030204" pitchFamily="34" charset="0"/>
              </a:rPr>
              <a:t>15-cm CORONAGRAPH, NAO ROZHEN</a:t>
            </a:r>
            <a:endParaRPr lang="bg-BG" sz="4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79" y="1128451"/>
            <a:ext cx="9259826" cy="56713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8408" y="1145890"/>
            <a:ext cx="439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05:00-06:40 UT</a:t>
            </a:r>
          </a:p>
        </p:txBody>
      </p:sp>
    </p:spTree>
    <p:extLst>
      <p:ext uri="{BB962C8B-B14F-4D97-AF65-F5344CB8AC3E}">
        <p14:creationId xmlns:p14="http://schemas.microsoft.com/office/powerpoint/2010/main" val="228050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Rounded MT Bold" panose="020F0704030504030204" pitchFamily="34" charset="0"/>
              </a:rPr>
              <a:t>Kinematics 6 June 2011</a:t>
            </a:r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401"/>
            <a:ext cx="11978829" cy="57035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51678" y="1728216"/>
                <a:ext cx="439826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03:00-11:00 UT (t ~ 8 h)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H [km*10</a:t>
                </a:r>
                <a:r>
                  <a:rPr lang="en-GB" baseline="30000" dirty="0" smtClean="0"/>
                  <a:t>3</a:t>
                </a:r>
                <a:r>
                  <a:rPr lang="en-GB" dirty="0" smtClean="0"/>
                  <a:t>] = 130 ÷ 3385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err="1"/>
                  <a:t>H</a:t>
                </a:r>
                <a:r>
                  <a:rPr lang="en-GB" baseline="-25000" dirty="0" err="1"/>
                  <a:t>max</a:t>
                </a:r>
                <a:r>
                  <a:rPr lang="en-GB" dirty="0"/>
                  <a:t> ~ </a:t>
                </a:r>
                <a:r>
                  <a:rPr lang="en-GB" dirty="0" smtClean="0"/>
                  <a:t>4.9 </a:t>
                </a:r>
                <a:r>
                  <a:rPr lang="en-GB" dirty="0"/>
                  <a:t>R</a:t>
                </a:r>
                <a14:m>
                  <m:oMath xmlns:m="http://schemas.openxmlformats.org/officeDocument/2006/math">
                    <m:r>
                      <a:rPr lang="en-GB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⊙</m:t>
                    </m:r>
                  </m:oMath>
                </a14:m>
                <a:endParaRPr lang="bg-BG" baseline="-25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678" y="1728216"/>
                <a:ext cx="4398264" cy="923330"/>
              </a:xfrm>
              <a:prstGeom prst="rect">
                <a:avLst/>
              </a:prstGeom>
              <a:blipFill>
                <a:blip r:embed="rId3"/>
                <a:stretch>
                  <a:fillRect l="-831" t="-3974" b="-9272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12452" y="2189881"/>
                <a:ext cx="121507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=443 </m:t>
                      </m:r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bg-BG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2452" y="2189881"/>
                <a:ext cx="1215076" cy="215444"/>
              </a:xfrm>
              <a:prstGeom prst="rect">
                <a:avLst/>
              </a:prstGeom>
              <a:blipFill>
                <a:blip r:embed="rId4"/>
                <a:stretch>
                  <a:fillRect l="-1500" r="-1000" b="-30556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989414" y="5551825"/>
                <a:ext cx="129856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=23.3 </m:t>
                      </m:r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bg-BG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414" y="5551825"/>
                <a:ext cx="1298561" cy="215444"/>
              </a:xfrm>
              <a:prstGeom prst="rect">
                <a:avLst/>
              </a:prstGeom>
              <a:blipFill>
                <a:blip r:embed="rId5"/>
                <a:stretch>
                  <a:fillRect b="-31429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93158" y="5832241"/>
                <a:ext cx="114839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=4.0 </m:t>
                      </m:r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bg-BG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158" y="5832241"/>
                <a:ext cx="1148391" cy="215444"/>
              </a:xfrm>
              <a:prstGeom prst="rect">
                <a:avLst/>
              </a:prstGeom>
              <a:blipFill>
                <a:blip r:embed="rId6"/>
                <a:stretch>
                  <a:fillRect l="-2128" r="-1064" b="-31429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014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1789</TotalTime>
  <Words>675</Words>
  <Application>Microsoft Office PowerPoint</Application>
  <PresentationFormat>Widescreen</PresentationFormat>
  <Paragraphs>162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MS Gothic</vt:lpstr>
      <vt:lpstr>Arial</vt:lpstr>
      <vt:lpstr>Arial Rounded MT Bold</vt:lpstr>
      <vt:lpstr>Calibri</vt:lpstr>
      <vt:lpstr>Cambria Math</vt:lpstr>
      <vt:lpstr>Century Gothic</vt:lpstr>
      <vt:lpstr>Corbel</vt:lpstr>
      <vt:lpstr>Gill Sans MT</vt:lpstr>
      <vt:lpstr>Impact</vt:lpstr>
      <vt:lpstr>Times New Roman</vt:lpstr>
      <vt:lpstr>Badge</vt:lpstr>
      <vt:lpstr>kinematics of prominence eruptions</vt:lpstr>
      <vt:lpstr>outline</vt:lpstr>
      <vt:lpstr>Solar prominences</vt:lpstr>
      <vt:lpstr>Eruptive prominences</vt:lpstr>
      <vt:lpstr>Observational data</vt:lpstr>
      <vt:lpstr>EP I: 6 June 2011</vt:lpstr>
      <vt:lpstr>EP I: 6 June 2011</vt:lpstr>
      <vt:lpstr>15-cm CORONAGRAPH, NAO ROZHEN</vt:lpstr>
      <vt:lpstr>Kinematics 6 June 2011</vt:lpstr>
      <vt:lpstr>EP II: 27 FEB 2013</vt:lpstr>
      <vt:lpstr>EP II: 27 FEB 2013</vt:lpstr>
      <vt:lpstr>Kinematics 27 FEB 2013</vt:lpstr>
      <vt:lpstr>Kinematics 6 June 2011</vt:lpstr>
      <vt:lpstr>Kinematics 27 FEB 2013</vt:lpstr>
      <vt:lpstr>Conclusions &amp; Future Work</vt:lpstr>
      <vt:lpstr>REFERENCES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141</cp:revision>
  <dcterms:created xsi:type="dcterms:W3CDTF">2016-04-08T07:36:53Z</dcterms:created>
  <dcterms:modified xsi:type="dcterms:W3CDTF">2016-05-30T21:21:24Z</dcterms:modified>
</cp:coreProperties>
</file>