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3"/>
  </p:notesMasterIdLst>
  <p:handoutMasterIdLst>
    <p:handoutMasterId r:id="rId64"/>
  </p:handoutMasterIdLst>
  <p:sldIdLst>
    <p:sldId id="257" r:id="rId2"/>
    <p:sldId id="422" r:id="rId3"/>
    <p:sldId id="446" r:id="rId4"/>
    <p:sldId id="447" r:id="rId5"/>
    <p:sldId id="448" r:id="rId6"/>
    <p:sldId id="449" r:id="rId7"/>
    <p:sldId id="450" r:id="rId8"/>
    <p:sldId id="451" r:id="rId9"/>
    <p:sldId id="445" r:id="rId10"/>
    <p:sldId id="452" r:id="rId11"/>
    <p:sldId id="488" r:id="rId12"/>
    <p:sldId id="453" r:id="rId13"/>
    <p:sldId id="454" r:id="rId14"/>
    <p:sldId id="455" r:id="rId15"/>
    <p:sldId id="456" r:id="rId16"/>
    <p:sldId id="457" r:id="rId17"/>
    <p:sldId id="458" r:id="rId18"/>
    <p:sldId id="460" r:id="rId19"/>
    <p:sldId id="459" r:id="rId20"/>
    <p:sldId id="461" r:id="rId21"/>
    <p:sldId id="462" r:id="rId22"/>
    <p:sldId id="465" r:id="rId23"/>
    <p:sldId id="466" r:id="rId24"/>
    <p:sldId id="464" r:id="rId25"/>
    <p:sldId id="463" r:id="rId26"/>
    <p:sldId id="498" r:id="rId27"/>
    <p:sldId id="428" r:id="rId28"/>
    <p:sldId id="468" r:id="rId29"/>
    <p:sldId id="467" r:id="rId30"/>
    <p:sldId id="469" r:id="rId31"/>
    <p:sldId id="471" r:id="rId32"/>
    <p:sldId id="489" r:id="rId33"/>
    <p:sldId id="474" r:id="rId34"/>
    <p:sldId id="472" r:id="rId35"/>
    <p:sldId id="473" r:id="rId36"/>
    <p:sldId id="490" r:id="rId37"/>
    <p:sldId id="475" r:id="rId38"/>
    <p:sldId id="476" r:id="rId39"/>
    <p:sldId id="477" r:id="rId40"/>
    <p:sldId id="491" r:id="rId41"/>
    <p:sldId id="478" r:id="rId42"/>
    <p:sldId id="479" r:id="rId43"/>
    <p:sldId id="480" r:id="rId44"/>
    <p:sldId id="481" r:id="rId45"/>
    <p:sldId id="482" r:id="rId46"/>
    <p:sldId id="483" r:id="rId47"/>
    <p:sldId id="484" r:id="rId48"/>
    <p:sldId id="485" r:id="rId49"/>
    <p:sldId id="486" r:id="rId50"/>
    <p:sldId id="487" r:id="rId51"/>
    <p:sldId id="492" r:id="rId52"/>
    <p:sldId id="493" r:id="rId53"/>
    <p:sldId id="494" r:id="rId54"/>
    <p:sldId id="495" r:id="rId55"/>
    <p:sldId id="496" r:id="rId56"/>
    <p:sldId id="497" r:id="rId57"/>
    <p:sldId id="439" r:id="rId58"/>
    <p:sldId id="438" r:id="rId59"/>
    <p:sldId id="443" r:id="rId60"/>
    <p:sldId id="417" r:id="rId61"/>
    <p:sldId id="418" r:id="rId62"/>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Narrow" pitchFamily="-32" charset="0"/>
        <a:ea typeface="+mn-ea"/>
        <a:cs typeface="Arial" charset="0"/>
      </a:defRPr>
    </a:lvl1pPr>
    <a:lvl2pPr marL="457200" algn="l" rtl="0" fontAlgn="base">
      <a:spcBef>
        <a:spcPct val="0"/>
      </a:spcBef>
      <a:spcAft>
        <a:spcPct val="0"/>
      </a:spcAft>
      <a:defRPr kern="1200">
        <a:solidFill>
          <a:schemeClr val="tx1"/>
        </a:solidFill>
        <a:latin typeface="Arial Narrow" pitchFamily="-32" charset="0"/>
        <a:ea typeface="+mn-ea"/>
        <a:cs typeface="Arial" charset="0"/>
      </a:defRPr>
    </a:lvl2pPr>
    <a:lvl3pPr marL="914400" algn="l" rtl="0" fontAlgn="base">
      <a:spcBef>
        <a:spcPct val="0"/>
      </a:spcBef>
      <a:spcAft>
        <a:spcPct val="0"/>
      </a:spcAft>
      <a:defRPr kern="1200">
        <a:solidFill>
          <a:schemeClr val="tx1"/>
        </a:solidFill>
        <a:latin typeface="Arial Narrow" pitchFamily="-32" charset="0"/>
        <a:ea typeface="+mn-ea"/>
        <a:cs typeface="Arial" charset="0"/>
      </a:defRPr>
    </a:lvl3pPr>
    <a:lvl4pPr marL="1371600" algn="l" rtl="0" fontAlgn="base">
      <a:spcBef>
        <a:spcPct val="0"/>
      </a:spcBef>
      <a:spcAft>
        <a:spcPct val="0"/>
      </a:spcAft>
      <a:defRPr kern="1200">
        <a:solidFill>
          <a:schemeClr val="tx1"/>
        </a:solidFill>
        <a:latin typeface="Arial Narrow" pitchFamily="-32" charset="0"/>
        <a:ea typeface="+mn-ea"/>
        <a:cs typeface="Arial" charset="0"/>
      </a:defRPr>
    </a:lvl4pPr>
    <a:lvl5pPr marL="1828800" algn="l" rtl="0" fontAlgn="base">
      <a:spcBef>
        <a:spcPct val="0"/>
      </a:spcBef>
      <a:spcAft>
        <a:spcPct val="0"/>
      </a:spcAft>
      <a:defRPr kern="1200">
        <a:solidFill>
          <a:schemeClr val="tx1"/>
        </a:solidFill>
        <a:latin typeface="Arial Narrow" pitchFamily="-32" charset="0"/>
        <a:ea typeface="+mn-ea"/>
        <a:cs typeface="Arial" charset="0"/>
      </a:defRPr>
    </a:lvl5pPr>
    <a:lvl6pPr marL="2286000" algn="l" defTabSz="914400" rtl="0" eaLnBrk="1" latinLnBrk="0" hangingPunct="1">
      <a:defRPr kern="1200">
        <a:solidFill>
          <a:schemeClr val="tx1"/>
        </a:solidFill>
        <a:latin typeface="Arial Narrow" pitchFamily="-32" charset="0"/>
        <a:ea typeface="+mn-ea"/>
        <a:cs typeface="Arial" charset="0"/>
      </a:defRPr>
    </a:lvl6pPr>
    <a:lvl7pPr marL="2743200" algn="l" defTabSz="914400" rtl="0" eaLnBrk="1" latinLnBrk="0" hangingPunct="1">
      <a:defRPr kern="1200">
        <a:solidFill>
          <a:schemeClr val="tx1"/>
        </a:solidFill>
        <a:latin typeface="Arial Narrow" pitchFamily="-32" charset="0"/>
        <a:ea typeface="+mn-ea"/>
        <a:cs typeface="Arial" charset="0"/>
      </a:defRPr>
    </a:lvl7pPr>
    <a:lvl8pPr marL="3200400" algn="l" defTabSz="914400" rtl="0" eaLnBrk="1" latinLnBrk="0" hangingPunct="1">
      <a:defRPr kern="1200">
        <a:solidFill>
          <a:schemeClr val="tx1"/>
        </a:solidFill>
        <a:latin typeface="Arial Narrow" pitchFamily="-32" charset="0"/>
        <a:ea typeface="+mn-ea"/>
        <a:cs typeface="Arial" charset="0"/>
      </a:defRPr>
    </a:lvl8pPr>
    <a:lvl9pPr marL="3657600" algn="l" defTabSz="914400" rtl="0" eaLnBrk="1" latinLnBrk="0" hangingPunct="1">
      <a:defRPr kern="1200">
        <a:solidFill>
          <a:schemeClr val="tx1"/>
        </a:solidFill>
        <a:latin typeface="Arial Narrow" pitchFamily="-32"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F0F3"/>
    <a:srgbClr val="FF0000"/>
    <a:srgbClr val="F8F8F8"/>
    <a:srgbClr val="EAEAEA"/>
    <a:srgbClr val="C0C0C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2787"/>
    <p:restoredTop sz="90929"/>
  </p:normalViewPr>
  <p:slideViewPr>
    <p:cSldViewPr>
      <p:cViewPr varScale="1">
        <p:scale>
          <a:sx n="103" d="100"/>
          <a:sy n="103" d="100"/>
        </p:scale>
        <p:origin x="-113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Segnaposto data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A96EFFF-C1A1-46EE-8998-79EDDE618F6D}" type="datetime1">
              <a:rPr lang="it-IT"/>
              <a:pPr/>
              <a:t>07/06/2013</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429622A-ECEC-4F11-AC25-3985D135E86C}" type="slidenum">
              <a:rPr lang="it-IT"/>
              <a:pPr/>
              <a:t>‹#›</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p>
        </p:txBody>
      </p:sp>
      <p:sp>
        <p:nvSpPr>
          <p:cNvPr id="399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p>
        </p:txBody>
      </p:sp>
      <p:sp>
        <p:nvSpPr>
          <p:cNvPr id="1434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6612EF07-36F8-4A2D-A83C-378439DE89DC}" type="slidenum">
              <a:rPr lang="it-IT"/>
              <a:pPr/>
              <a:t>‹#›</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4" charset="0"/>
        <a:ea typeface="Arial" pitchFamily="64" charset="0"/>
        <a:cs typeface="Arial" pitchFamily="64" charset="0"/>
      </a:defRPr>
    </a:lvl1pPr>
    <a:lvl2pPr marL="457200" algn="l" rtl="0" eaLnBrk="0" fontAlgn="base" hangingPunct="0">
      <a:spcBef>
        <a:spcPct val="30000"/>
      </a:spcBef>
      <a:spcAft>
        <a:spcPct val="0"/>
      </a:spcAft>
      <a:defRPr sz="1200" kern="1200">
        <a:solidFill>
          <a:schemeClr val="tx1"/>
        </a:solidFill>
        <a:latin typeface="Arial" pitchFamily="64" charset="0"/>
        <a:ea typeface="Arial" pitchFamily="64" charset="0"/>
        <a:cs typeface="Arial" pitchFamily="64" charset="0"/>
      </a:defRPr>
    </a:lvl2pPr>
    <a:lvl3pPr marL="914400" algn="l" rtl="0" eaLnBrk="0" fontAlgn="base" hangingPunct="0">
      <a:spcBef>
        <a:spcPct val="30000"/>
      </a:spcBef>
      <a:spcAft>
        <a:spcPct val="0"/>
      </a:spcAft>
      <a:defRPr sz="1200" kern="1200">
        <a:solidFill>
          <a:schemeClr val="tx1"/>
        </a:solidFill>
        <a:latin typeface="Arial" pitchFamily="64" charset="0"/>
        <a:ea typeface="Arial" pitchFamily="64" charset="0"/>
        <a:cs typeface="Arial" pitchFamily="64" charset="0"/>
      </a:defRPr>
    </a:lvl3pPr>
    <a:lvl4pPr marL="1371600" algn="l" rtl="0" eaLnBrk="0" fontAlgn="base" hangingPunct="0">
      <a:spcBef>
        <a:spcPct val="30000"/>
      </a:spcBef>
      <a:spcAft>
        <a:spcPct val="0"/>
      </a:spcAft>
      <a:defRPr sz="1200" kern="1200">
        <a:solidFill>
          <a:schemeClr val="tx1"/>
        </a:solidFill>
        <a:latin typeface="Arial" pitchFamily="64" charset="0"/>
        <a:ea typeface="Arial" pitchFamily="64" charset="0"/>
        <a:cs typeface="Arial" pitchFamily="64" charset="0"/>
      </a:defRPr>
    </a:lvl4pPr>
    <a:lvl5pPr marL="1828800" algn="l" rtl="0" eaLnBrk="0" fontAlgn="base" hangingPunct="0">
      <a:spcBef>
        <a:spcPct val="30000"/>
      </a:spcBef>
      <a:spcAft>
        <a:spcPct val="0"/>
      </a:spcAft>
      <a:defRPr sz="1200" kern="1200">
        <a:solidFill>
          <a:schemeClr val="tx1"/>
        </a:solidFill>
        <a:latin typeface="Arial" pitchFamily="64" charset="0"/>
        <a:ea typeface="Arial" pitchFamily="64" charset="0"/>
        <a:cs typeface="Arial" pitchFamily="6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98094F61-99C1-4888-B0E4-014F94E44B8F}" type="slidenum">
              <a:rPr lang="it-IT"/>
              <a:pPr/>
              <a:t>1</a:t>
            </a:fld>
            <a:endParaRPr lang="it-IT"/>
          </a:p>
        </p:txBody>
      </p:sp>
      <p:sp>
        <p:nvSpPr>
          <p:cNvPr id="16387" name="Rectangle 2"/>
          <p:cNvSpPr>
            <a:spLocks noRo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44D8A2B-8E17-4467-A7CA-8F58F78EE96F}" type="slidenum">
              <a:rPr lang="it-IT" sz="1200">
                <a:latin typeface="Arial" charset="0"/>
              </a:rPr>
              <a:pPr algn="r"/>
              <a:t>10</a:t>
            </a:fld>
            <a:endParaRPr lang="it-IT" sz="1200">
              <a:latin typeface="Arial" charset="0"/>
            </a:endParaRPr>
          </a:p>
        </p:txBody>
      </p:sp>
      <p:sp>
        <p:nvSpPr>
          <p:cNvPr id="34819" name="Rectangle 2"/>
          <p:cNvSpPr>
            <a:spLocks noRo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noFill/>
          <a:ln>
            <a:solidFill>
              <a:srgbClr val="000000"/>
            </a:solid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44AC2D4-5133-47A0-8C8F-E2B1CCDF395B}" type="slidenum">
              <a:rPr lang="it-IT" sz="1200">
                <a:latin typeface="Arial" charset="0"/>
              </a:rPr>
              <a:pPr algn="r"/>
              <a:t>11</a:t>
            </a:fld>
            <a:endParaRPr lang="it-IT" sz="1200">
              <a:latin typeface="Arial" charset="0"/>
            </a:endParaRPr>
          </a:p>
        </p:txBody>
      </p:sp>
      <p:sp>
        <p:nvSpPr>
          <p:cNvPr id="36867" name="Rectangle 2"/>
          <p:cNvSpPr>
            <a:spLocks noRot="1" noChangeArrowheads="1" noTextEdit="1"/>
          </p:cNvSpPr>
          <p:nvPr>
            <p:ph type="sldImg"/>
          </p:nvPr>
        </p:nvSpPr>
        <p:spPr>
          <a:solidFill>
            <a:srgbClr val="FFFFFF"/>
          </a:solidFill>
          <a:ln/>
        </p:spPr>
      </p:sp>
      <p:sp>
        <p:nvSpPr>
          <p:cNvPr id="36868" name="Rectangle 3"/>
          <p:cNvSpPr>
            <a:spLocks noGrp="1" noChangeArrowheads="1"/>
          </p:cNvSpPr>
          <p:nvPr>
            <p:ph type="body" idx="1"/>
          </p:nvPr>
        </p:nvSpPr>
        <p:spPr>
          <a:noFill/>
          <a:ln>
            <a:solidFill>
              <a:srgbClr val="000000"/>
            </a:solid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D6D1DB1-D862-4658-B5FE-A9C655316ABA}" type="slidenum">
              <a:rPr lang="it-IT" sz="1200">
                <a:latin typeface="Arial" charset="0"/>
              </a:rPr>
              <a:pPr algn="r"/>
              <a:t>12</a:t>
            </a:fld>
            <a:endParaRPr lang="it-IT" sz="1200">
              <a:latin typeface="Arial" charset="0"/>
            </a:endParaRPr>
          </a:p>
        </p:txBody>
      </p:sp>
      <p:sp>
        <p:nvSpPr>
          <p:cNvPr id="38915" name="Rectangle 2"/>
          <p:cNvSpPr>
            <a:spLocks noRot="1" noChangeArrowheads="1" noTextEdit="1"/>
          </p:cNvSpPr>
          <p:nvPr>
            <p:ph type="sldImg"/>
          </p:nvPr>
        </p:nvSpPr>
        <p:spPr>
          <a:solidFill>
            <a:srgbClr val="FFFFFF"/>
          </a:solidFill>
          <a:ln/>
        </p:spPr>
      </p:sp>
      <p:sp>
        <p:nvSpPr>
          <p:cNvPr id="38916" name="Rectangle 3"/>
          <p:cNvSpPr>
            <a:spLocks noGrp="1" noChangeArrowheads="1"/>
          </p:cNvSpPr>
          <p:nvPr>
            <p:ph type="body" idx="1"/>
          </p:nvPr>
        </p:nvSpPr>
        <p:spPr>
          <a:noFill/>
          <a:ln>
            <a:solidFill>
              <a:srgbClr val="000000"/>
            </a:solid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2FCC40A-AC43-4595-99B7-92991FE784BC}" type="slidenum">
              <a:rPr lang="it-IT" sz="1200">
                <a:latin typeface="Arial" charset="0"/>
              </a:rPr>
              <a:pPr algn="r"/>
              <a:t>13</a:t>
            </a:fld>
            <a:endParaRPr lang="it-IT" sz="1200">
              <a:latin typeface="Arial" charset="0"/>
            </a:endParaRPr>
          </a:p>
        </p:txBody>
      </p:sp>
      <p:sp>
        <p:nvSpPr>
          <p:cNvPr id="40963" name="Rectangle 2"/>
          <p:cNvSpPr>
            <a:spLocks noRot="1" noChangeArrowheads="1" noTextEdit="1"/>
          </p:cNvSpPr>
          <p:nvPr>
            <p:ph type="sldImg"/>
          </p:nvPr>
        </p:nvSpPr>
        <p:spPr>
          <a:solidFill>
            <a:srgbClr val="FFFFFF"/>
          </a:solidFill>
          <a:ln/>
        </p:spPr>
      </p:sp>
      <p:sp>
        <p:nvSpPr>
          <p:cNvPr id="40964" name="Rectangle 3"/>
          <p:cNvSpPr>
            <a:spLocks noGrp="1" noChangeArrowheads="1"/>
          </p:cNvSpPr>
          <p:nvPr>
            <p:ph type="body" idx="1"/>
          </p:nvPr>
        </p:nvSpPr>
        <p:spPr>
          <a:noFill/>
          <a:ln>
            <a:solidFill>
              <a:srgbClr val="000000"/>
            </a:solid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A5EFFF9-D8A2-43E6-95A1-29D4E1D8CAF3}" type="slidenum">
              <a:rPr lang="it-IT" sz="1200">
                <a:latin typeface="Arial" charset="0"/>
              </a:rPr>
              <a:pPr algn="r"/>
              <a:t>14</a:t>
            </a:fld>
            <a:endParaRPr lang="it-IT" sz="1200">
              <a:latin typeface="Arial" charset="0"/>
            </a:endParaRPr>
          </a:p>
        </p:txBody>
      </p:sp>
      <p:sp>
        <p:nvSpPr>
          <p:cNvPr id="43011" name="Rectangle 2"/>
          <p:cNvSpPr>
            <a:spLocks noRo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noFill/>
          <a:ln>
            <a:solidFill>
              <a:srgbClr val="000000"/>
            </a:solid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A21C284-6D1E-41B1-A409-BF2B8CFE24CE}" type="slidenum">
              <a:rPr lang="it-IT" sz="1200">
                <a:latin typeface="Arial" charset="0"/>
              </a:rPr>
              <a:pPr algn="r"/>
              <a:t>15</a:t>
            </a:fld>
            <a:endParaRPr lang="it-IT" sz="1200">
              <a:latin typeface="Arial" charset="0"/>
            </a:endParaRPr>
          </a:p>
        </p:txBody>
      </p:sp>
      <p:sp>
        <p:nvSpPr>
          <p:cNvPr id="45059" name="Rectangle 2"/>
          <p:cNvSpPr>
            <a:spLocks noRo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noFill/>
          <a:ln>
            <a:solidFill>
              <a:srgbClr val="000000"/>
            </a:solid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B0DE537-E43E-4736-B981-AF599EF23DD7}" type="slidenum">
              <a:rPr lang="it-IT" sz="1200">
                <a:latin typeface="Arial" charset="0"/>
              </a:rPr>
              <a:pPr algn="r"/>
              <a:t>16</a:t>
            </a:fld>
            <a:endParaRPr lang="it-IT" sz="1200">
              <a:latin typeface="Arial" charset="0"/>
            </a:endParaRPr>
          </a:p>
        </p:txBody>
      </p:sp>
      <p:sp>
        <p:nvSpPr>
          <p:cNvPr id="47107" name="Rectangle 2"/>
          <p:cNvSpPr>
            <a:spLocks noRo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noFill/>
          <a:ln>
            <a:solidFill>
              <a:srgbClr val="000000"/>
            </a:solid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25C431F-F367-4214-BE95-90FA6E4C9734}" type="slidenum">
              <a:rPr lang="it-IT" sz="1200">
                <a:latin typeface="Arial" charset="0"/>
              </a:rPr>
              <a:pPr algn="r"/>
              <a:t>17</a:t>
            </a:fld>
            <a:endParaRPr lang="it-IT" sz="1200">
              <a:latin typeface="Arial" charset="0"/>
            </a:endParaRPr>
          </a:p>
        </p:txBody>
      </p:sp>
      <p:sp>
        <p:nvSpPr>
          <p:cNvPr id="49155" name="Rectangle 2"/>
          <p:cNvSpPr>
            <a:spLocks noRot="1" noChangeArrowheads="1" noTextEdit="1"/>
          </p:cNvSpPr>
          <p:nvPr>
            <p:ph type="sldImg"/>
          </p:nvPr>
        </p:nvSpPr>
        <p:spPr>
          <a:solidFill>
            <a:srgbClr val="FFFFFF"/>
          </a:solidFill>
          <a:ln/>
        </p:spPr>
      </p:sp>
      <p:sp>
        <p:nvSpPr>
          <p:cNvPr id="49156" name="Rectangle 3"/>
          <p:cNvSpPr>
            <a:spLocks noGrp="1" noChangeArrowheads="1"/>
          </p:cNvSpPr>
          <p:nvPr>
            <p:ph type="body" idx="1"/>
          </p:nvPr>
        </p:nvSpPr>
        <p:spPr>
          <a:noFill/>
          <a:ln>
            <a:solidFill>
              <a:srgbClr val="000000"/>
            </a:solid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71983F5-DBD7-4C68-B99C-44B287202F90}" type="slidenum">
              <a:rPr lang="it-IT" sz="1200">
                <a:latin typeface="Arial" charset="0"/>
              </a:rPr>
              <a:pPr algn="r"/>
              <a:t>18</a:t>
            </a:fld>
            <a:endParaRPr lang="it-IT" sz="1200">
              <a:latin typeface="Arial" charset="0"/>
            </a:endParaRPr>
          </a:p>
        </p:txBody>
      </p:sp>
      <p:sp>
        <p:nvSpPr>
          <p:cNvPr id="51203" name="Rectangle 2"/>
          <p:cNvSpPr>
            <a:spLocks noRot="1" noChangeArrowheads="1" noTextEdit="1"/>
          </p:cNvSpPr>
          <p:nvPr>
            <p:ph type="sldImg"/>
          </p:nvPr>
        </p:nvSpPr>
        <p:spPr>
          <a:solidFill>
            <a:srgbClr val="FFFFFF"/>
          </a:solidFill>
          <a:ln/>
        </p:spPr>
      </p:sp>
      <p:sp>
        <p:nvSpPr>
          <p:cNvPr id="51204" name="Rectangle 3"/>
          <p:cNvSpPr>
            <a:spLocks noGrp="1" noChangeArrowheads="1"/>
          </p:cNvSpPr>
          <p:nvPr>
            <p:ph type="body" idx="1"/>
          </p:nvPr>
        </p:nvSpPr>
        <p:spPr>
          <a:noFill/>
          <a:ln>
            <a:solidFill>
              <a:srgbClr val="000000"/>
            </a:solid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2FB84B0-72A7-48BD-95BD-D2025F542D8E}" type="slidenum">
              <a:rPr lang="it-IT" sz="1200">
                <a:latin typeface="Arial" charset="0"/>
              </a:rPr>
              <a:pPr algn="r"/>
              <a:t>19</a:t>
            </a:fld>
            <a:endParaRPr lang="it-IT" sz="1200">
              <a:latin typeface="Arial" charset="0"/>
            </a:endParaRPr>
          </a:p>
        </p:txBody>
      </p:sp>
      <p:sp>
        <p:nvSpPr>
          <p:cNvPr id="53251" name="Rectangle 2"/>
          <p:cNvSpPr>
            <a:spLocks noRo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noFill/>
          <a:ln>
            <a:solidFill>
              <a:srgbClr val="000000"/>
            </a:solid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524AE114-A50B-488E-BA48-AC251C733359}" type="slidenum">
              <a:rPr lang="it-IT"/>
              <a:pPr/>
              <a:t>2</a:t>
            </a:fld>
            <a:endParaRPr lang="it-IT"/>
          </a:p>
        </p:txBody>
      </p:sp>
      <p:sp>
        <p:nvSpPr>
          <p:cNvPr id="18435" name="Rectangle 2"/>
          <p:cNvSpPr>
            <a:spLocks noRo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F6FC32F-1686-4FAB-BA04-0BD0878B4B81}" type="slidenum">
              <a:rPr lang="it-IT" sz="1200">
                <a:latin typeface="Arial" charset="0"/>
              </a:rPr>
              <a:pPr algn="r"/>
              <a:t>20</a:t>
            </a:fld>
            <a:endParaRPr lang="it-IT" sz="1200">
              <a:latin typeface="Arial" charset="0"/>
            </a:endParaRPr>
          </a:p>
        </p:txBody>
      </p:sp>
      <p:sp>
        <p:nvSpPr>
          <p:cNvPr id="55299" name="Rectangle 2"/>
          <p:cNvSpPr>
            <a:spLocks noRot="1" noChangeArrowheads="1" noTextEdit="1"/>
          </p:cNvSpPr>
          <p:nvPr>
            <p:ph type="sldImg"/>
          </p:nvPr>
        </p:nvSpPr>
        <p:spPr>
          <a:solidFill>
            <a:srgbClr val="FFFFFF"/>
          </a:solidFill>
          <a:ln/>
        </p:spPr>
      </p:sp>
      <p:sp>
        <p:nvSpPr>
          <p:cNvPr id="55300" name="Rectangle 3"/>
          <p:cNvSpPr>
            <a:spLocks noGrp="1" noChangeArrowheads="1"/>
          </p:cNvSpPr>
          <p:nvPr>
            <p:ph type="body" idx="1"/>
          </p:nvPr>
        </p:nvSpPr>
        <p:spPr>
          <a:noFill/>
          <a:ln>
            <a:solidFill>
              <a:srgbClr val="000000"/>
            </a:solid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205D68D-7B40-4E53-AB9E-EAB788903502}" type="slidenum">
              <a:rPr lang="it-IT" sz="1200">
                <a:latin typeface="Arial" charset="0"/>
              </a:rPr>
              <a:pPr algn="r"/>
              <a:t>21</a:t>
            </a:fld>
            <a:endParaRPr lang="it-IT" sz="1200">
              <a:latin typeface="Arial" charset="0"/>
            </a:endParaRPr>
          </a:p>
        </p:txBody>
      </p:sp>
      <p:sp>
        <p:nvSpPr>
          <p:cNvPr id="57347" name="Rectangle 2"/>
          <p:cNvSpPr>
            <a:spLocks noRot="1" noChangeArrowheads="1" noTextEdit="1"/>
          </p:cNvSpPr>
          <p:nvPr>
            <p:ph type="sldImg"/>
          </p:nvPr>
        </p:nvSpPr>
        <p:spPr>
          <a:solidFill>
            <a:srgbClr val="FFFFFF"/>
          </a:solidFill>
          <a:ln/>
        </p:spPr>
      </p:sp>
      <p:sp>
        <p:nvSpPr>
          <p:cNvPr id="57348" name="Rectangle 3"/>
          <p:cNvSpPr>
            <a:spLocks noGrp="1" noChangeArrowheads="1"/>
          </p:cNvSpPr>
          <p:nvPr>
            <p:ph type="body" idx="1"/>
          </p:nvPr>
        </p:nvSpPr>
        <p:spPr>
          <a:noFill/>
          <a:ln>
            <a:solidFill>
              <a:srgbClr val="000000"/>
            </a:solid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1E491BD-1088-432C-885C-67EF9C36E868}" type="slidenum">
              <a:rPr lang="it-IT" sz="1200">
                <a:latin typeface="Arial" charset="0"/>
              </a:rPr>
              <a:pPr algn="r"/>
              <a:t>22</a:t>
            </a:fld>
            <a:endParaRPr lang="it-IT" sz="1200">
              <a:latin typeface="Arial" charset="0"/>
            </a:endParaRPr>
          </a:p>
        </p:txBody>
      </p:sp>
      <p:sp>
        <p:nvSpPr>
          <p:cNvPr id="59395" name="Rectangle 2"/>
          <p:cNvSpPr>
            <a:spLocks noRot="1" noChangeArrowheads="1" noTextEdit="1"/>
          </p:cNvSpPr>
          <p:nvPr>
            <p:ph type="sldImg"/>
          </p:nvPr>
        </p:nvSpPr>
        <p:spPr>
          <a:solidFill>
            <a:srgbClr val="FFFFFF"/>
          </a:solidFill>
          <a:ln/>
        </p:spPr>
      </p:sp>
      <p:sp>
        <p:nvSpPr>
          <p:cNvPr id="59396" name="Rectangle 3"/>
          <p:cNvSpPr>
            <a:spLocks noGrp="1" noChangeArrowheads="1"/>
          </p:cNvSpPr>
          <p:nvPr>
            <p:ph type="body" idx="1"/>
          </p:nvPr>
        </p:nvSpPr>
        <p:spPr>
          <a:noFill/>
          <a:ln>
            <a:solidFill>
              <a:srgbClr val="000000"/>
            </a:solid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7572448-9A5E-4C91-8932-B5FA662CBB94}" type="slidenum">
              <a:rPr lang="it-IT" sz="1200">
                <a:latin typeface="Arial" charset="0"/>
              </a:rPr>
              <a:pPr algn="r"/>
              <a:t>23</a:t>
            </a:fld>
            <a:endParaRPr lang="it-IT" sz="1200">
              <a:latin typeface="Arial" charset="0"/>
            </a:endParaRPr>
          </a:p>
        </p:txBody>
      </p:sp>
      <p:sp>
        <p:nvSpPr>
          <p:cNvPr id="61443" name="Rectangle 2"/>
          <p:cNvSpPr>
            <a:spLocks noRo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noFill/>
          <a:ln>
            <a:solidFill>
              <a:srgbClr val="000000"/>
            </a:solid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A21FE058-F0BA-4516-8756-1B3934E3A831}" type="slidenum">
              <a:rPr lang="it-IT"/>
              <a:pPr/>
              <a:t>24</a:t>
            </a:fld>
            <a:endParaRPr lang="it-IT"/>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316F294-D500-4705-865D-AEE049425422}" type="slidenum">
              <a:rPr lang="it-IT" sz="1200">
                <a:latin typeface="Arial" charset="0"/>
              </a:rPr>
              <a:pPr algn="r"/>
              <a:t>25</a:t>
            </a:fld>
            <a:endParaRPr lang="it-IT" sz="1200">
              <a:latin typeface="Arial" charset="0"/>
            </a:endParaRPr>
          </a:p>
        </p:txBody>
      </p:sp>
      <p:sp>
        <p:nvSpPr>
          <p:cNvPr id="65539" name="Rectangle 2"/>
          <p:cNvSpPr>
            <a:spLocks noRot="1" noChangeArrowheads="1" noTextEdit="1"/>
          </p:cNvSpPr>
          <p:nvPr>
            <p:ph type="sldImg"/>
          </p:nvPr>
        </p:nvSpPr>
        <p:spPr>
          <a:solidFill>
            <a:srgbClr val="FFFFFF"/>
          </a:solidFill>
          <a:ln/>
        </p:spPr>
      </p:sp>
      <p:sp>
        <p:nvSpPr>
          <p:cNvPr id="65540" name="Rectangle 3"/>
          <p:cNvSpPr>
            <a:spLocks noGrp="1" noChangeArrowheads="1"/>
          </p:cNvSpPr>
          <p:nvPr>
            <p:ph type="body" idx="1"/>
          </p:nvPr>
        </p:nvSpPr>
        <p:spPr>
          <a:noFill/>
          <a:ln>
            <a:solidFill>
              <a:srgbClr val="000000"/>
            </a:solid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EF9A44F-3780-4BA1-9792-431E6786D1CA}" type="slidenum">
              <a:rPr lang="it-IT" sz="1200">
                <a:latin typeface="Arial" charset="0"/>
              </a:rPr>
              <a:pPr algn="r"/>
              <a:t>26</a:t>
            </a:fld>
            <a:endParaRPr lang="it-IT" sz="1200">
              <a:latin typeface="Arial" charset="0"/>
            </a:endParaRPr>
          </a:p>
        </p:txBody>
      </p:sp>
      <p:sp>
        <p:nvSpPr>
          <p:cNvPr id="67587" name="Rectangle 2"/>
          <p:cNvSpPr>
            <a:spLocks noRo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noFill/>
          <a:ln>
            <a:solidFill>
              <a:srgbClr val="000000"/>
            </a:solid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5D71686C-CB81-4FFF-8B14-C9D6B5B490F0}" type="slidenum">
              <a:rPr lang="it-IT"/>
              <a:pPr/>
              <a:t>27</a:t>
            </a:fld>
            <a:endParaRPr lang="it-IT"/>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EC1683F8-8ABE-43B9-92F2-86538DB3E802}" type="slidenum">
              <a:rPr lang="it-IT"/>
              <a:pPr/>
              <a:t>28</a:t>
            </a:fld>
            <a:endParaRPr lang="it-IT"/>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F5B256B8-2397-48B1-B11A-F3B495AFD92D}" type="slidenum">
              <a:rPr lang="it-IT"/>
              <a:pPr/>
              <a:t>29</a:t>
            </a:fld>
            <a:endParaRPr lang="it-IT"/>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F43A321-4B62-499B-8324-2A52E2800D49}" type="slidenum">
              <a:rPr lang="it-IT" sz="1200">
                <a:latin typeface="Arial" charset="0"/>
              </a:rPr>
              <a:pPr algn="r"/>
              <a:t>3</a:t>
            </a:fld>
            <a:endParaRPr lang="it-IT" sz="1200">
              <a:latin typeface="Arial" charset="0"/>
            </a:endParaRPr>
          </a:p>
        </p:txBody>
      </p:sp>
      <p:sp>
        <p:nvSpPr>
          <p:cNvPr id="20483" name="Rectangle 2"/>
          <p:cNvSpPr>
            <a:spLocks noRot="1" noChangeArrowheads="1" noTextEdit="1"/>
          </p:cNvSpPr>
          <p:nvPr>
            <p:ph type="sldImg"/>
          </p:nvPr>
        </p:nvSpPr>
        <p:spPr>
          <a:solidFill>
            <a:srgbClr val="FFFFFF"/>
          </a:solidFill>
          <a:ln/>
        </p:spPr>
      </p:sp>
      <p:sp>
        <p:nvSpPr>
          <p:cNvPr id="20484" name="Rectangle 3"/>
          <p:cNvSpPr>
            <a:spLocks noGrp="1" noChangeArrowheads="1"/>
          </p:cNvSpPr>
          <p:nvPr>
            <p:ph type="body" idx="1"/>
          </p:nvPr>
        </p:nvSpPr>
        <p:spPr>
          <a:noFill/>
          <a:ln>
            <a:solidFill>
              <a:srgbClr val="000000"/>
            </a:solid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B5927B42-BDC9-4F71-B506-50FB35C71A62}" type="slidenum">
              <a:rPr lang="it-IT"/>
              <a:pPr/>
              <a:t>30</a:t>
            </a:fld>
            <a:endParaRPr lang="it-IT"/>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B6301EE-62E4-4CA5-8450-B1E10D33824F}" type="slidenum">
              <a:rPr lang="it-IT"/>
              <a:pPr/>
              <a:t>31</a:t>
            </a:fld>
            <a:endParaRPr lang="it-IT"/>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F100C87A-9FAA-4031-8DAD-EBC253D9AB5A}" type="slidenum">
              <a:rPr lang="it-IT"/>
              <a:pPr/>
              <a:t>32</a:t>
            </a:fld>
            <a:endParaRPr lang="it-IT"/>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4DB6E8F9-BEC2-42A4-87FE-F479E27BB68F}" type="slidenum">
              <a:rPr lang="it-IT"/>
              <a:pPr/>
              <a:t>33</a:t>
            </a:fld>
            <a:endParaRPr lang="it-IT"/>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F1C22416-320F-47FA-94F6-B6E9893FC2CC}" type="slidenum">
              <a:rPr lang="it-IT"/>
              <a:pPr/>
              <a:t>34</a:t>
            </a:fld>
            <a:endParaRPr lang="it-IT"/>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303C041C-2201-4E2F-ACF8-3E82855AE98F}" type="slidenum">
              <a:rPr lang="it-IT"/>
              <a:pPr/>
              <a:t>35</a:t>
            </a:fld>
            <a:endParaRPr lang="it-IT"/>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CB62509A-C193-48C2-9EB6-520AE1297A2A}" type="slidenum">
              <a:rPr lang="it-IT"/>
              <a:pPr/>
              <a:t>36</a:t>
            </a:fld>
            <a:endParaRPr lang="it-IT"/>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0C60AF35-1169-4667-9EA0-7493E4C717D3}" type="slidenum">
              <a:rPr lang="it-IT"/>
              <a:pPr/>
              <a:t>37</a:t>
            </a:fld>
            <a:endParaRPr lang="it-IT"/>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BDFE37D0-492B-4B53-83C5-45815A5040B6}" type="slidenum">
              <a:rPr lang="it-IT"/>
              <a:pPr/>
              <a:t>38</a:t>
            </a:fld>
            <a:endParaRPr lang="it-IT"/>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58263103-F2EA-4211-BA4E-983CDBE99437}" type="slidenum">
              <a:rPr lang="it-IT"/>
              <a:pPr/>
              <a:t>39</a:t>
            </a:fld>
            <a:endParaRPr lang="it-IT"/>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E923E12-7AF7-4BC0-8A17-1CED040665B7}" type="slidenum">
              <a:rPr lang="it-IT" sz="1200">
                <a:latin typeface="Arial" charset="0"/>
              </a:rPr>
              <a:pPr algn="r"/>
              <a:t>4</a:t>
            </a:fld>
            <a:endParaRPr lang="it-IT" sz="1200">
              <a:latin typeface="Arial" charset="0"/>
            </a:endParaRPr>
          </a:p>
        </p:txBody>
      </p:sp>
      <p:sp>
        <p:nvSpPr>
          <p:cNvPr id="22531" name="Rectangle 2"/>
          <p:cNvSpPr>
            <a:spLocks noRot="1" noChangeArrowheads="1" noTextEdit="1"/>
          </p:cNvSpPr>
          <p:nvPr>
            <p:ph type="sldImg"/>
          </p:nvPr>
        </p:nvSpPr>
        <p:spPr>
          <a:solidFill>
            <a:srgbClr val="FFFFFF"/>
          </a:solidFill>
          <a:ln/>
        </p:spPr>
      </p:sp>
      <p:sp>
        <p:nvSpPr>
          <p:cNvPr id="22532" name="Rectangle 3"/>
          <p:cNvSpPr>
            <a:spLocks noGrp="1" noChangeArrowheads="1"/>
          </p:cNvSpPr>
          <p:nvPr>
            <p:ph type="body" idx="1"/>
          </p:nvPr>
        </p:nvSpPr>
        <p:spPr>
          <a:noFill/>
          <a:ln>
            <a:solidFill>
              <a:srgbClr val="000000"/>
            </a:solid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BBD3A340-82DF-41DA-9800-24337CDCE6C0}" type="slidenum">
              <a:rPr lang="it-IT"/>
              <a:pPr/>
              <a:t>40</a:t>
            </a:fld>
            <a:endParaRPr lang="it-IT"/>
          </a:p>
        </p:txBody>
      </p:sp>
      <p:sp>
        <p:nvSpPr>
          <p:cNvPr id="96259" name="Rectangle 2"/>
          <p:cNvSpPr>
            <a:spLocks noRo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FDDDED2B-5CB8-49B8-9A88-F5BE2C358F37}" type="slidenum">
              <a:rPr lang="it-IT"/>
              <a:pPr/>
              <a:t>41</a:t>
            </a:fld>
            <a:endParaRPr lang="it-IT"/>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7F33A62B-34E3-488A-9287-9FF78418CB2B}" type="slidenum">
              <a:rPr lang="it-IT"/>
              <a:pPr/>
              <a:t>42</a:t>
            </a:fld>
            <a:endParaRPr lang="it-IT"/>
          </a:p>
        </p:txBody>
      </p:sp>
      <p:sp>
        <p:nvSpPr>
          <p:cNvPr id="100355" name="Rectangle 2"/>
          <p:cNvSpPr>
            <a:spLocks noRo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45AD3182-270E-4476-82F5-D138D60D4660}" type="slidenum">
              <a:rPr lang="it-IT"/>
              <a:pPr/>
              <a:t>43</a:t>
            </a:fld>
            <a:endParaRPr lang="it-IT"/>
          </a:p>
        </p:txBody>
      </p:sp>
      <p:sp>
        <p:nvSpPr>
          <p:cNvPr id="102403" name="Rectangle 2"/>
          <p:cNvSpPr>
            <a:spLocks noRo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81A0775B-96B6-4FF0-85FB-5C6C70411E72}" type="slidenum">
              <a:rPr lang="it-IT"/>
              <a:pPr/>
              <a:t>44</a:t>
            </a:fld>
            <a:endParaRPr lang="it-IT"/>
          </a:p>
        </p:txBody>
      </p:sp>
      <p:sp>
        <p:nvSpPr>
          <p:cNvPr id="104451" name="Rectangle 2"/>
          <p:cNvSpPr>
            <a:spLocks noRo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1F1EDEAC-7653-40AB-8C33-0C6B5CE1148A}" type="slidenum">
              <a:rPr lang="it-IT"/>
              <a:pPr/>
              <a:t>45</a:t>
            </a:fld>
            <a:endParaRPr lang="it-IT"/>
          </a:p>
        </p:txBody>
      </p:sp>
      <p:sp>
        <p:nvSpPr>
          <p:cNvPr id="106499" name="Rectangle 2"/>
          <p:cNvSpPr>
            <a:spLocks noRo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78C20FB1-AD4B-44BC-A87F-868EC95B702B}" type="slidenum">
              <a:rPr lang="it-IT"/>
              <a:pPr/>
              <a:t>46</a:t>
            </a:fld>
            <a:endParaRPr lang="it-IT"/>
          </a:p>
        </p:txBody>
      </p:sp>
      <p:sp>
        <p:nvSpPr>
          <p:cNvPr id="108547" name="Rectangle 2"/>
          <p:cNvSpPr>
            <a:spLocks noRo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6D1BD5E9-8586-497B-BCDD-06F2A495BAC2}" type="slidenum">
              <a:rPr lang="it-IT"/>
              <a:pPr/>
              <a:t>47</a:t>
            </a:fld>
            <a:endParaRPr lang="it-IT"/>
          </a:p>
        </p:txBody>
      </p:sp>
      <p:sp>
        <p:nvSpPr>
          <p:cNvPr id="110595" name="Rectangle 2"/>
          <p:cNvSpPr>
            <a:spLocks noRo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78C8253E-5DB5-4A5B-82E5-49798149B43D}" type="slidenum">
              <a:rPr lang="it-IT"/>
              <a:pPr/>
              <a:t>48</a:t>
            </a:fld>
            <a:endParaRPr lang="it-IT"/>
          </a:p>
        </p:txBody>
      </p:sp>
      <p:sp>
        <p:nvSpPr>
          <p:cNvPr id="112643" name="Rectangle 2"/>
          <p:cNvSpPr>
            <a:spLocks noRo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58207147-3EDC-4FB2-BCA1-94DE54D9905F}" type="slidenum">
              <a:rPr lang="it-IT"/>
              <a:pPr/>
              <a:t>49</a:t>
            </a:fld>
            <a:endParaRPr lang="it-IT"/>
          </a:p>
        </p:txBody>
      </p:sp>
      <p:sp>
        <p:nvSpPr>
          <p:cNvPr id="114691" name="Rectangle 2"/>
          <p:cNvSpPr>
            <a:spLocks noRo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1701021-8F50-4FF3-A9D6-B2EB5400E481}" type="slidenum">
              <a:rPr lang="it-IT" sz="1200">
                <a:latin typeface="Arial" charset="0"/>
              </a:rPr>
              <a:pPr algn="r"/>
              <a:t>5</a:t>
            </a:fld>
            <a:endParaRPr lang="it-IT" sz="1200">
              <a:latin typeface="Arial" charset="0"/>
            </a:endParaRPr>
          </a:p>
        </p:txBody>
      </p:sp>
      <p:sp>
        <p:nvSpPr>
          <p:cNvPr id="24579" name="Rectangle 2"/>
          <p:cNvSpPr>
            <a:spLocks noRot="1" noChangeArrowheads="1" noTextEdit="1"/>
          </p:cNvSpPr>
          <p:nvPr>
            <p:ph type="sldImg"/>
          </p:nvPr>
        </p:nvSpPr>
        <p:spPr>
          <a:solidFill>
            <a:srgbClr val="FFFFFF"/>
          </a:solidFill>
          <a:ln/>
        </p:spPr>
      </p:sp>
      <p:sp>
        <p:nvSpPr>
          <p:cNvPr id="24580" name="Rectangle 3"/>
          <p:cNvSpPr>
            <a:spLocks noGrp="1" noChangeArrowheads="1"/>
          </p:cNvSpPr>
          <p:nvPr>
            <p:ph type="body" idx="1"/>
          </p:nvPr>
        </p:nvSpPr>
        <p:spPr>
          <a:noFill/>
          <a:ln>
            <a:solidFill>
              <a:srgbClr val="000000"/>
            </a:solid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F8200A7-102C-4918-885D-8C59156F1C61}" type="slidenum">
              <a:rPr lang="it-IT"/>
              <a:pPr/>
              <a:t>50</a:t>
            </a:fld>
            <a:endParaRPr lang="it-IT"/>
          </a:p>
        </p:txBody>
      </p:sp>
      <p:sp>
        <p:nvSpPr>
          <p:cNvPr id="116739" name="Rectangle 2"/>
          <p:cNvSpPr>
            <a:spLocks noRo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1F39ED05-BC03-4148-BE80-1A3B3BFD7F48}" type="slidenum">
              <a:rPr lang="it-IT"/>
              <a:pPr/>
              <a:t>51</a:t>
            </a:fld>
            <a:endParaRPr lang="it-IT"/>
          </a:p>
        </p:txBody>
      </p:sp>
      <p:sp>
        <p:nvSpPr>
          <p:cNvPr id="118787" name="Rectangle 2"/>
          <p:cNvSpPr>
            <a:spLocks noRo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DC63DCF5-8AF6-4DFB-BF42-4E5E2EF4EFB5}" type="slidenum">
              <a:rPr lang="it-IT"/>
              <a:pPr/>
              <a:t>52</a:t>
            </a:fld>
            <a:endParaRPr lang="it-IT"/>
          </a:p>
        </p:txBody>
      </p:sp>
      <p:sp>
        <p:nvSpPr>
          <p:cNvPr id="120835" name="Rectangle 2"/>
          <p:cNvSpPr>
            <a:spLocks noRo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6045A2EA-4130-4836-A1A1-5219D60DBE00}" type="slidenum">
              <a:rPr lang="it-IT"/>
              <a:pPr/>
              <a:t>53</a:t>
            </a:fld>
            <a:endParaRPr lang="it-IT"/>
          </a:p>
        </p:txBody>
      </p:sp>
      <p:sp>
        <p:nvSpPr>
          <p:cNvPr id="122883" name="Rectangle 2"/>
          <p:cNvSpPr>
            <a:spLocks noRo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0ED2E236-D3FA-47E6-82BB-6A42708C3013}" type="slidenum">
              <a:rPr lang="it-IT"/>
              <a:pPr/>
              <a:t>54</a:t>
            </a:fld>
            <a:endParaRPr lang="it-IT"/>
          </a:p>
        </p:txBody>
      </p:sp>
      <p:sp>
        <p:nvSpPr>
          <p:cNvPr id="124931" name="Rectangle 2"/>
          <p:cNvSpPr>
            <a:spLocks noRo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A9460926-B6BF-4DA8-B8AA-E2F5805E06F0}" type="slidenum">
              <a:rPr lang="it-IT"/>
              <a:pPr/>
              <a:t>55</a:t>
            </a:fld>
            <a:endParaRPr lang="it-IT"/>
          </a:p>
        </p:txBody>
      </p:sp>
      <p:sp>
        <p:nvSpPr>
          <p:cNvPr id="126979" name="Rectangle 2"/>
          <p:cNvSpPr>
            <a:spLocks noRo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2CD970D6-B188-45F3-A63E-313A3630277E}" type="slidenum">
              <a:rPr lang="it-IT"/>
              <a:pPr/>
              <a:t>56</a:t>
            </a:fld>
            <a:endParaRPr lang="it-IT"/>
          </a:p>
        </p:txBody>
      </p:sp>
      <p:sp>
        <p:nvSpPr>
          <p:cNvPr id="129027" name="Rectangle 2"/>
          <p:cNvSpPr>
            <a:spLocks noRo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CC98A836-5DC2-4D25-B571-BBF91275AEE2}" type="slidenum">
              <a:rPr lang="it-IT"/>
              <a:pPr/>
              <a:t>57</a:t>
            </a:fld>
            <a:endParaRPr lang="it-IT"/>
          </a:p>
        </p:txBody>
      </p:sp>
      <p:sp>
        <p:nvSpPr>
          <p:cNvPr id="131075" name="Rectangle 2"/>
          <p:cNvSpPr>
            <a:spLocks noRo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9FE1DDBF-A4B0-40AD-9150-41CB8D334C0D}" type="slidenum">
              <a:rPr lang="it-IT"/>
              <a:pPr/>
              <a:t>58</a:t>
            </a:fld>
            <a:endParaRPr lang="it-IT"/>
          </a:p>
        </p:txBody>
      </p:sp>
      <p:sp>
        <p:nvSpPr>
          <p:cNvPr id="133123" name="Rectangle 2"/>
          <p:cNvSpPr>
            <a:spLocks noRo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5B47F8B3-3022-454D-B2DB-39E252900F71}" type="slidenum">
              <a:rPr lang="it-IT"/>
              <a:pPr/>
              <a:t>59</a:t>
            </a:fld>
            <a:endParaRPr lang="it-IT"/>
          </a:p>
        </p:txBody>
      </p:sp>
      <p:sp>
        <p:nvSpPr>
          <p:cNvPr id="135171" name="Rectangle 2"/>
          <p:cNvSpPr>
            <a:spLocks noRo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76A4A02-1A3B-4CBC-AB91-948F06C33A13}" type="slidenum">
              <a:rPr lang="it-IT" sz="1200">
                <a:latin typeface="Arial" charset="0"/>
              </a:rPr>
              <a:pPr algn="r"/>
              <a:t>6</a:t>
            </a:fld>
            <a:endParaRPr lang="it-IT" sz="1200">
              <a:latin typeface="Arial" charset="0"/>
            </a:endParaRPr>
          </a:p>
        </p:txBody>
      </p:sp>
      <p:sp>
        <p:nvSpPr>
          <p:cNvPr id="26627" name="Rectangle 2"/>
          <p:cNvSpPr>
            <a:spLocks noRot="1" noChangeArrowheads="1" noTextEdit="1"/>
          </p:cNvSpPr>
          <p:nvPr>
            <p:ph type="sldImg"/>
          </p:nvPr>
        </p:nvSpPr>
        <p:spPr>
          <a:solidFill>
            <a:srgbClr val="FFFFFF"/>
          </a:solidFill>
          <a:ln/>
        </p:spPr>
      </p:sp>
      <p:sp>
        <p:nvSpPr>
          <p:cNvPr id="26628" name="Rectangle 3"/>
          <p:cNvSpPr>
            <a:spLocks noGrp="1" noChangeArrowheads="1"/>
          </p:cNvSpPr>
          <p:nvPr>
            <p:ph type="body" idx="1"/>
          </p:nvPr>
        </p:nvSpPr>
        <p:spPr>
          <a:noFill/>
          <a:ln>
            <a:solidFill>
              <a:srgbClr val="000000"/>
            </a:solid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Rot="1" noChangeArrowheads="1" noTextEdit="1"/>
          </p:cNvSpPr>
          <p:nvPr>
            <p:ph type="sldImg"/>
          </p:nvPr>
        </p:nvSpPr>
        <p:spPr>
          <a:ln/>
        </p:spPr>
      </p:sp>
      <p:sp>
        <p:nvSpPr>
          <p:cNvPr id="137219"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Rot="1" noChangeArrowheads="1" noTextEdit="1"/>
          </p:cNvSpPr>
          <p:nvPr>
            <p:ph type="sldImg"/>
          </p:nvPr>
        </p:nvSpPr>
        <p:spPr>
          <a:ln/>
        </p:spPr>
      </p:sp>
      <p:sp>
        <p:nvSpPr>
          <p:cNvPr id="139267"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A536826-0177-41E9-AE6A-1E063A3418C4}" type="slidenum">
              <a:rPr lang="it-IT" sz="1200">
                <a:latin typeface="Arial" charset="0"/>
              </a:rPr>
              <a:pPr algn="r"/>
              <a:t>7</a:t>
            </a:fld>
            <a:endParaRPr lang="it-IT" sz="1200">
              <a:latin typeface="Arial" charset="0"/>
            </a:endParaRPr>
          </a:p>
        </p:txBody>
      </p:sp>
      <p:sp>
        <p:nvSpPr>
          <p:cNvPr id="28675" name="Rectangle 2"/>
          <p:cNvSpPr>
            <a:spLocks noRot="1" noChangeArrowheads="1" noTextEdit="1"/>
          </p:cNvSpPr>
          <p:nvPr>
            <p:ph type="sldImg"/>
          </p:nvPr>
        </p:nvSpPr>
        <p:spPr>
          <a:solidFill>
            <a:srgbClr val="FFFFFF"/>
          </a:solidFill>
          <a:ln/>
        </p:spPr>
      </p:sp>
      <p:sp>
        <p:nvSpPr>
          <p:cNvPr id="28676" name="Rectangle 3"/>
          <p:cNvSpPr>
            <a:spLocks noGrp="1" noChangeArrowheads="1"/>
          </p:cNvSpPr>
          <p:nvPr>
            <p:ph type="body" idx="1"/>
          </p:nvPr>
        </p:nvSpPr>
        <p:spPr>
          <a:noFill/>
          <a:ln>
            <a:solidFill>
              <a:srgbClr val="000000"/>
            </a:solid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CDF2285-AED0-45B1-8E5F-0A76F89D9471}" type="slidenum">
              <a:rPr lang="it-IT" sz="1200">
                <a:latin typeface="Arial" charset="0"/>
              </a:rPr>
              <a:pPr algn="r"/>
              <a:t>8</a:t>
            </a:fld>
            <a:endParaRPr lang="it-IT" sz="1200">
              <a:latin typeface="Arial" charset="0"/>
            </a:endParaRPr>
          </a:p>
        </p:txBody>
      </p:sp>
      <p:sp>
        <p:nvSpPr>
          <p:cNvPr id="30723" name="Rectangle 2"/>
          <p:cNvSpPr>
            <a:spLocks noRot="1" noChangeArrowheads="1" noTextEdit="1"/>
          </p:cNvSpPr>
          <p:nvPr>
            <p:ph type="sldImg"/>
          </p:nvPr>
        </p:nvSpPr>
        <p:spPr>
          <a:solidFill>
            <a:srgbClr val="FFFFFF"/>
          </a:solidFill>
          <a:ln/>
        </p:spPr>
      </p:sp>
      <p:sp>
        <p:nvSpPr>
          <p:cNvPr id="30724" name="Rectangle 3"/>
          <p:cNvSpPr>
            <a:spLocks noGrp="1" noChangeArrowheads="1"/>
          </p:cNvSpPr>
          <p:nvPr>
            <p:ph type="body" idx="1"/>
          </p:nvPr>
        </p:nvSpPr>
        <p:spPr>
          <a:noFill/>
          <a:ln>
            <a:solidFill>
              <a:srgbClr val="000000"/>
            </a:solid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8DDCCB1-6140-42C5-A6E8-FC7271DBA26F}" type="slidenum">
              <a:rPr lang="it-IT" sz="1200">
                <a:latin typeface="Arial" charset="0"/>
              </a:rPr>
              <a:pPr algn="r"/>
              <a:t>9</a:t>
            </a:fld>
            <a:endParaRPr lang="it-IT" sz="1200">
              <a:latin typeface="Arial" charset="0"/>
            </a:endParaRPr>
          </a:p>
        </p:txBody>
      </p:sp>
      <p:sp>
        <p:nvSpPr>
          <p:cNvPr id="32771" name="Rectangle 2"/>
          <p:cNvSpPr>
            <a:spLocks noRot="1" noChangeArrowheads="1" noTextEdit="1"/>
          </p:cNvSpPr>
          <p:nvPr>
            <p:ph type="sldImg"/>
          </p:nvPr>
        </p:nvSpPr>
        <p:spPr>
          <a:solidFill>
            <a:srgbClr val="FFFFFF"/>
          </a:solidFill>
          <a:ln/>
        </p:spPr>
      </p:sp>
      <p:sp>
        <p:nvSpPr>
          <p:cNvPr id="32772" name="Rectangle 3"/>
          <p:cNvSpPr>
            <a:spLocks noGrp="1" noChangeArrowheads="1"/>
          </p:cNvSpPr>
          <p:nvPr>
            <p:ph type="body" idx="1"/>
          </p:nvPr>
        </p:nvSpPr>
        <p:spPr>
          <a:noFill/>
          <a:ln>
            <a:solidFill>
              <a:srgbClr val="000000"/>
            </a:solidFill>
          </a:ln>
        </p:spPr>
        <p:txBody>
          <a:bodyPr/>
          <a:lstStyle/>
          <a:p>
            <a:pPr eaLnBrk="1" hangingPunct="1"/>
            <a:endParaRPr 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ABE3352-3BB0-462A-8A4F-77AE90AEA97F}" type="slidenum">
              <a:rPr lang="it-IT"/>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4DC7064-2511-496D-9E29-CE9EE7A0ED67}" type="slidenum">
              <a:rPr lang="it-IT"/>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EC78654-D49C-4F9C-9E84-A0AFA44BA9EF}" type="slidenum">
              <a:rPr lang="it-IT"/>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7CC0CA1-90FB-4568-B108-33B37DA35E5E}" type="slidenum">
              <a:rPr lang="it-IT"/>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gli stili del testo dello schema</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655D416-5814-43D4-BD34-2A1A8894DCC6}" type="slidenum">
              <a:rPr lang="it-IT"/>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9801C9A-155B-4EF8-8ED7-795AE98E2E64}" type="slidenum">
              <a:rPr lang="it-IT"/>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7F54C4FD-83F9-4718-B0FA-98935D35C63D}" type="slidenum">
              <a:rPr lang="it-IT"/>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3EDC0DD9-C6FB-4D0F-AA0B-A0F57B80B5CD}" type="slidenum">
              <a:rPr lang="it-IT"/>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31964529-C3FF-4B8E-B2A8-BC151A06CB0B}" type="slidenum">
              <a:rPr lang="it-IT"/>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5E889EC-619E-40D7-9C32-5E3A6EE62557}" type="slidenum">
              <a:rPr lang="it-IT"/>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AE5AAEE-2C3B-4D14-87EC-8AE17DDB38FA}" type="slidenum">
              <a:rPr lang="it-IT"/>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fld id="{55963C07-D815-4601-868F-72FEEB33E73A}" type="slidenum">
              <a:rPr lang="it-IT"/>
              <a:pPr/>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4" charset="0"/>
          <a:ea typeface="Arial" pitchFamily="64" charset="0"/>
          <a:cs typeface="Arial" pitchFamily="64" charset="0"/>
        </a:defRPr>
      </a:lvl2pPr>
      <a:lvl3pPr algn="ctr" rtl="0" eaLnBrk="0" fontAlgn="base" hangingPunct="0">
        <a:spcBef>
          <a:spcPct val="0"/>
        </a:spcBef>
        <a:spcAft>
          <a:spcPct val="0"/>
        </a:spcAft>
        <a:defRPr sz="4400">
          <a:solidFill>
            <a:schemeClr val="tx2"/>
          </a:solidFill>
          <a:latin typeface="Arial" pitchFamily="64" charset="0"/>
          <a:ea typeface="Arial" pitchFamily="64" charset="0"/>
          <a:cs typeface="Arial" pitchFamily="64" charset="0"/>
        </a:defRPr>
      </a:lvl3pPr>
      <a:lvl4pPr algn="ctr" rtl="0" eaLnBrk="0" fontAlgn="base" hangingPunct="0">
        <a:spcBef>
          <a:spcPct val="0"/>
        </a:spcBef>
        <a:spcAft>
          <a:spcPct val="0"/>
        </a:spcAft>
        <a:defRPr sz="4400">
          <a:solidFill>
            <a:schemeClr val="tx2"/>
          </a:solidFill>
          <a:latin typeface="Arial" pitchFamily="64" charset="0"/>
          <a:ea typeface="Arial" pitchFamily="64" charset="0"/>
          <a:cs typeface="Arial" pitchFamily="64" charset="0"/>
        </a:defRPr>
      </a:lvl4pPr>
      <a:lvl5pPr algn="ctr" rtl="0" eaLnBrk="0" fontAlgn="base" hangingPunct="0">
        <a:spcBef>
          <a:spcPct val="0"/>
        </a:spcBef>
        <a:spcAft>
          <a:spcPct val="0"/>
        </a:spcAft>
        <a:defRPr sz="4400">
          <a:solidFill>
            <a:schemeClr val="tx2"/>
          </a:solidFill>
          <a:latin typeface="Arial" pitchFamily="64" charset="0"/>
          <a:ea typeface="Arial" pitchFamily="64" charset="0"/>
          <a:cs typeface="Arial" pitchFamily="64" charset="0"/>
        </a:defRPr>
      </a:lvl5pPr>
      <a:lvl6pPr marL="457200" algn="ctr" rtl="0" fontAlgn="base">
        <a:spcBef>
          <a:spcPct val="0"/>
        </a:spcBef>
        <a:spcAft>
          <a:spcPct val="0"/>
        </a:spcAft>
        <a:defRPr sz="4400">
          <a:solidFill>
            <a:schemeClr val="tx2"/>
          </a:solidFill>
          <a:latin typeface="Arial" pitchFamily="64" charset="0"/>
          <a:ea typeface="Arial" pitchFamily="64" charset="0"/>
          <a:cs typeface="Arial" pitchFamily="64" charset="0"/>
        </a:defRPr>
      </a:lvl6pPr>
      <a:lvl7pPr marL="914400" algn="ctr" rtl="0" fontAlgn="base">
        <a:spcBef>
          <a:spcPct val="0"/>
        </a:spcBef>
        <a:spcAft>
          <a:spcPct val="0"/>
        </a:spcAft>
        <a:defRPr sz="4400">
          <a:solidFill>
            <a:schemeClr val="tx2"/>
          </a:solidFill>
          <a:latin typeface="Arial" pitchFamily="64" charset="0"/>
          <a:ea typeface="Arial" pitchFamily="64" charset="0"/>
          <a:cs typeface="Arial" pitchFamily="64" charset="0"/>
        </a:defRPr>
      </a:lvl7pPr>
      <a:lvl8pPr marL="1371600" algn="ctr" rtl="0" fontAlgn="base">
        <a:spcBef>
          <a:spcPct val="0"/>
        </a:spcBef>
        <a:spcAft>
          <a:spcPct val="0"/>
        </a:spcAft>
        <a:defRPr sz="4400">
          <a:solidFill>
            <a:schemeClr val="tx2"/>
          </a:solidFill>
          <a:latin typeface="Arial" pitchFamily="64" charset="0"/>
          <a:ea typeface="Arial" pitchFamily="64" charset="0"/>
          <a:cs typeface="Arial" pitchFamily="64" charset="0"/>
        </a:defRPr>
      </a:lvl8pPr>
      <a:lvl9pPr marL="1828800" algn="ctr" rtl="0" fontAlgn="base">
        <a:spcBef>
          <a:spcPct val="0"/>
        </a:spcBef>
        <a:spcAft>
          <a:spcPct val="0"/>
        </a:spcAft>
        <a:defRPr sz="4400">
          <a:solidFill>
            <a:schemeClr val="tx2"/>
          </a:solidFill>
          <a:latin typeface="Arial" pitchFamily="64" charset="0"/>
          <a:ea typeface="Arial" pitchFamily="64" charset="0"/>
          <a:cs typeface="Arial" pitchFamily="6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11.wmf"/><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0.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6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1.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179388" y="1076325"/>
            <a:ext cx="8812212" cy="1311275"/>
          </a:xfrm>
          <a:prstGeom prst="rect">
            <a:avLst/>
          </a:prstGeom>
          <a:noFill/>
          <a:ln w="9525">
            <a:noFill/>
            <a:miter lim="800000"/>
            <a:headEnd/>
            <a:tailEnd/>
          </a:ln>
        </p:spPr>
        <p:txBody>
          <a:bodyPr>
            <a:spAutoFit/>
          </a:bodyPr>
          <a:lstStyle/>
          <a:p>
            <a:pPr algn="ctr" eaLnBrk="0" hangingPunct="0"/>
            <a:r>
              <a:rPr lang="it-IT" sz="4000" b="1" i="1">
                <a:solidFill>
                  <a:schemeClr val="accent2"/>
                </a:solidFill>
                <a:latin typeface="Times New Roman" pitchFamily="-32" charset="0"/>
              </a:rPr>
              <a:t>Polarimetric shapes of spectral lines in solar observations</a:t>
            </a:r>
          </a:p>
        </p:txBody>
      </p:sp>
      <p:sp>
        <p:nvSpPr>
          <p:cNvPr id="15363" name="Text Box 4"/>
          <p:cNvSpPr txBox="1">
            <a:spLocks noChangeArrowheads="1"/>
          </p:cNvSpPr>
          <p:nvPr/>
        </p:nvSpPr>
        <p:spPr bwMode="auto">
          <a:xfrm>
            <a:off x="882650" y="2743200"/>
            <a:ext cx="7434263" cy="1309688"/>
          </a:xfrm>
          <a:prstGeom prst="rect">
            <a:avLst/>
          </a:prstGeom>
          <a:noFill/>
          <a:ln w="9525">
            <a:noFill/>
            <a:miter lim="800000"/>
            <a:headEnd/>
            <a:tailEnd/>
          </a:ln>
        </p:spPr>
        <p:txBody>
          <a:bodyPr>
            <a:spAutoFit/>
          </a:bodyPr>
          <a:lstStyle/>
          <a:p>
            <a:pPr algn="ctr" eaLnBrk="0" hangingPunct="0"/>
            <a:r>
              <a:rPr lang="it-IT" sz="3200" b="1">
                <a:latin typeface="Times New Roman" pitchFamily="-32" charset="0"/>
              </a:rPr>
              <a:t>Egidio Landi Degl’Innocenti</a:t>
            </a:r>
          </a:p>
          <a:p>
            <a:pPr algn="ctr" eaLnBrk="0" hangingPunct="0"/>
            <a:r>
              <a:rPr lang="it-IT" sz="2400" b="1" i="1">
                <a:latin typeface="Times New Roman" pitchFamily="-32" charset="0"/>
              </a:rPr>
              <a:t>Dipartimento di Fisica e Astronomia</a:t>
            </a:r>
          </a:p>
          <a:p>
            <a:pPr algn="ctr" eaLnBrk="0" hangingPunct="0"/>
            <a:r>
              <a:rPr lang="it-IT" sz="2400" b="1" i="1">
                <a:latin typeface="Times New Roman" pitchFamily="-32" charset="0"/>
              </a:rPr>
              <a:t>Università di Firenze, Italia</a:t>
            </a:r>
          </a:p>
        </p:txBody>
      </p:sp>
      <p:sp>
        <p:nvSpPr>
          <p:cNvPr id="15364" name="Text Box 6"/>
          <p:cNvSpPr txBox="1">
            <a:spLocks noChangeArrowheads="1"/>
          </p:cNvSpPr>
          <p:nvPr/>
        </p:nvSpPr>
        <p:spPr bwMode="auto">
          <a:xfrm>
            <a:off x="4495800" y="6019800"/>
            <a:ext cx="4495800" cy="457200"/>
          </a:xfrm>
          <a:prstGeom prst="rect">
            <a:avLst/>
          </a:prstGeom>
          <a:noFill/>
          <a:ln w="9525">
            <a:noFill/>
            <a:miter lim="800000"/>
            <a:headEnd/>
            <a:tailEnd/>
          </a:ln>
        </p:spPr>
        <p:txBody>
          <a:bodyPr>
            <a:spAutoFit/>
          </a:bodyPr>
          <a:lstStyle/>
          <a:p>
            <a:pPr eaLnBrk="0" hangingPunct="0"/>
            <a:r>
              <a:rPr lang="it-IT" sz="2400" b="1" i="1">
                <a:latin typeface="Times New Roman" pitchFamily="-32" charset="0"/>
              </a:rPr>
              <a:t>Banja Koviljaca, May 13-17, 2013</a:t>
            </a:r>
          </a:p>
        </p:txBody>
      </p:sp>
      <p:sp>
        <p:nvSpPr>
          <p:cNvPr id="15365" name="Rectangle 6"/>
          <p:cNvSpPr>
            <a:spLocks noChangeArrowheads="1"/>
          </p:cNvSpPr>
          <p:nvPr/>
        </p:nvSpPr>
        <p:spPr bwMode="auto">
          <a:xfrm>
            <a:off x="381000" y="5334000"/>
            <a:ext cx="4038600" cy="1187450"/>
          </a:xfrm>
          <a:prstGeom prst="rect">
            <a:avLst/>
          </a:prstGeom>
          <a:noFill/>
          <a:ln w="9525">
            <a:noFill/>
            <a:miter lim="800000"/>
            <a:headEnd/>
            <a:tailEnd/>
          </a:ln>
        </p:spPr>
        <p:txBody>
          <a:bodyPr>
            <a:spAutoFit/>
          </a:bodyPr>
          <a:lstStyle/>
          <a:p>
            <a:r>
              <a:rPr lang="it-IT" sz="2400" b="1" i="1">
                <a:latin typeface="Times New Roman" pitchFamily="-32" charset="0"/>
              </a:rPr>
              <a:t>9th Serbian Conference on Spectral Line Shapes in Astrophysics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1"/>
          <p:cNvSpPr txBox="1">
            <a:spLocks noChangeArrowheads="1"/>
          </p:cNvSpPr>
          <p:nvPr/>
        </p:nvSpPr>
        <p:spPr bwMode="auto">
          <a:xfrm>
            <a:off x="3181350" y="239713"/>
            <a:ext cx="2878138" cy="554037"/>
          </a:xfrm>
          <a:prstGeom prst="rect">
            <a:avLst/>
          </a:prstGeom>
          <a:noFill/>
          <a:ln w="9525">
            <a:solidFill>
              <a:schemeClr val="accent2"/>
            </a:solidFill>
            <a:miter lim="800000"/>
            <a:headEnd/>
            <a:tailEnd/>
          </a:ln>
        </p:spPr>
        <p:txBody>
          <a:bodyPr wrap="none">
            <a:spAutoFit/>
          </a:bodyPr>
          <a:lstStyle/>
          <a:p>
            <a:pPr algn="ctr"/>
            <a:r>
              <a:rPr lang="it-IT" sz="3000" b="1">
                <a:solidFill>
                  <a:schemeClr val="accent2"/>
                </a:solidFill>
                <a:latin typeface="Arial" charset="0"/>
              </a:rPr>
              <a:t>Line shapes IX</a:t>
            </a:r>
            <a:endParaRPr lang="it-IT" sz="2400" b="1">
              <a:solidFill>
                <a:schemeClr val="accent2"/>
              </a:solidFill>
              <a:latin typeface="Arial" charset="0"/>
            </a:endParaRPr>
          </a:p>
        </p:txBody>
      </p:sp>
      <p:sp>
        <p:nvSpPr>
          <p:cNvPr id="33795" name="CasellaDiTesto 5"/>
          <p:cNvSpPr txBox="1">
            <a:spLocks noChangeArrowheads="1"/>
          </p:cNvSpPr>
          <p:nvPr/>
        </p:nvSpPr>
        <p:spPr bwMode="auto">
          <a:xfrm>
            <a:off x="457200" y="1270000"/>
            <a:ext cx="8153400" cy="5262563"/>
          </a:xfrm>
          <a:prstGeom prst="rect">
            <a:avLst/>
          </a:prstGeom>
          <a:noFill/>
          <a:ln w="9525">
            <a:noFill/>
            <a:miter lim="800000"/>
            <a:headEnd/>
            <a:tailEnd/>
          </a:ln>
        </p:spPr>
        <p:txBody>
          <a:bodyPr>
            <a:spAutoFit/>
          </a:bodyPr>
          <a:lstStyle/>
          <a:p>
            <a:r>
              <a:rPr lang="it-IT" sz="2400">
                <a:latin typeface="Arial" charset="0"/>
              </a:rPr>
              <a:t>It has to be remarked that the convention summarized in the previous figure seems to be more and more adopted today, with the exception of radioastronomers who prefer to give the opposite definition for circular polarization.... </a:t>
            </a:r>
          </a:p>
          <a:p>
            <a:endParaRPr lang="it-IT" sz="2400">
              <a:latin typeface="Arial" charset="0"/>
            </a:endParaRPr>
          </a:p>
          <a:p>
            <a:r>
              <a:rPr lang="it-IT" sz="2400">
                <a:latin typeface="Arial" charset="0"/>
              </a:rPr>
              <a:t>From now on, we will refer to the "polarimetric shapes" of spectral lines as the profiles of the Stokes parameters as a function of wavelength (or frequency). The first instrument capable of producing such profiles was the "legendary" Stokes I scanning polarimeter installed at the prime focus of the 40 cm coronograph at the Sacramento Peak Observatory (</a:t>
            </a:r>
            <a:r>
              <a:rPr lang="it-IT" sz="2400">
                <a:solidFill>
                  <a:srgbClr val="FF0000"/>
                </a:solidFill>
                <a:latin typeface="Arial" charset="0"/>
              </a:rPr>
              <a:t>House, Baur &amp; Hull, 1976, Solar Phys. 45, 495</a:t>
            </a:r>
            <a:r>
              <a:rPr lang="it-IT" sz="2400">
                <a:latin typeface="Arial" charset="0"/>
              </a:rPr>
              <a:t>).  Indeed, it was very slow (the polarimetric analysis was done a pixel at a time) but... it was the first...</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1"/>
          <p:cNvSpPr txBox="1">
            <a:spLocks noChangeArrowheads="1"/>
          </p:cNvSpPr>
          <p:nvPr/>
        </p:nvSpPr>
        <p:spPr bwMode="auto">
          <a:xfrm>
            <a:off x="2379663" y="239713"/>
            <a:ext cx="4481512" cy="554037"/>
          </a:xfrm>
          <a:prstGeom prst="rect">
            <a:avLst/>
          </a:prstGeom>
          <a:noFill/>
          <a:ln w="9525">
            <a:solidFill>
              <a:schemeClr val="accent2"/>
            </a:solidFill>
            <a:miter lim="800000"/>
            <a:headEnd/>
            <a:tailEnd/>
          </a:ln>
        </p:spPr>
        <p:txBody>
          <a:bodyPr wrap="none">
            <a:spAutoFit/>
          </a:bodyPr>
          <a:lstStyle/>
          <a:p>
            <a:pPr algn="ctr"/>
            <a:r>
              <a:rPr lang="it-IT" sz="3000" b="1">
                <a:solidFill>
                  <a:schemeClr val="accent2"/>
                </a:solidFill>
                <a:latin typeface="Arial" charset="0"/>
              </a:rPr>
              <a:t>Zeeman effect profiles I</a:t>
            </a:r>
          </a:p>
        </p:txBody>
      </p:sp>
      <p:sp>
        <p:nvSpPr>
          <p:cNvPr id="35843" name="CasellaDiTesto 5"/>
          <p:cNvSpPr txBox="1">
            <a:spLocks noChangeArrowheads="1"/>
          </p:cNvSpPr>
          <p:nvPr/>
        </p:nvSpPr>
        <p:spPr bwMode="auto">
          <a:xfrm>
            <a:off x="457200" y="1270000"/>
            <a:ext cx="8153400" cy="3786188"/>
          </a:xfrm>
          <a:prstGeom prst="rect">
            <a:avLst/>
          </a:prstGeom>
          <a:noFill/>
          <a:ln w="9525">
            <a:noFill/>
            <a:miter lim="800000"/>
            <a:headEnd/>
            <a:tailEnd/>
          </a:ln>
        </p:spPr>
        <p:txBody>
          <a:bodyPr>
            <a:spAutoFit/>
          </a:bodyPr>
          <a:lstStyle/>
          <a:p>
            <a:r>
              <a:rPr lang="it-IT" sz="2400">
                <a:latin typeface="Arial" charset="0"/>
              </a:rPr>
              <a:t>The first observations that came out from this instrument were very interesting but they were restricted to those targets that were presenting a fairly large amount of polarization, in particular sunspots.</a:t>
            </a:r>
          </a:p>
          <a:p>
            <a:endParaRPr lang="it-IT" sz="2400">
              <a:latin typeface="Arial" charset="0"/>
            </a:endParaRPr>
          </a:p>
          <a:p>
            <a:r>
              <a:rPr lang="it-IT" sz="2400">
                <a:latin typeface="Arial" charset="0"/>
              </a:rPr>
              <a:t>Only later, with the advent of better polarimetric techniques, other solar structures were targeted, like for instance prominences, where the polarization signal is much lower (≈ 1% instead of 10-20% typical of the umbrae of  sunspots).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1"/>
          <p:cNvSpPr txBox="1">
            <a:spLocks noChangeArrowheads="1"/>
          </p:cNvSpPr>
          <p:nvPr/>
        </p:nvSpPr>
        <p:spPr bwMode="auto">
          <a:xfrm>
            <a:off x="2325688" y="239713"/>
            <a:ext cx="4589462" cy="554037"/>
          </a:xfrm>
          <a:prstGeom prst="rect">
            <a:avLst/>
          </a:prstGeom>
          <a:noFill/>
          <a:ln w="9525">
            <a:solidFill>
              <a:schemeClr val="accent2"/>
            </a:solidFill>
            <a:miter lim="800000"/>
            <a:headEnd/>
            <a:tailEnd/>
          </a:ln>
        </p:spPr>
        <p:txBody>
          <a:bodyPr wrap="none">
            <a:spAutoFit/>
          </a:bodyPr>
          <a:lstStyle/>
          <a:p>
            <a:pPr algn="ctr"/>
            <a:r>
              <a:rPr lang="it-IT" sz="3000" b="1">
                <a:solidFill>
                  <a:schemeClr val="accent2"/>
                </a:solidFill>
                <a:latin typeface="Arial" charset="0"/>
              </a:rPr>
              <a:t>Zeeman effect profiles II</a:t>
            </a:r>
            <a:endParaRPr lang="it-IT" sz="2400" b="1">
              <a:solidFill>
                <a:schemeClr val="accent2"/>
              </a:solidFill>
              <a:latin typeface="Arial" charset="0"/>
            </a:endParaRPr>
          </a:p>
        </p:txBody>
      </p:sp>
      <p:pic>
        <p:nvPicPr>
          <p:cNvPr id="37891" name="Immagine 3" descr="junk1.tiff"/>
          <p:cNvPicPr>
            <a:picLocks noChangeAspect="1"/>
          </p:cNvPicPr>
          <p:nvPr/>
        </p:nvPicPr>
        <p:blipFill>
          <a:blip r:embed="rId3"/>
          <a:srcRect/>
          <a:stretch>
            <a:fillRect/>
          </a:stretch>
        </p:blipFill>
        <p:spPr bwMode="auto">
          <a:xfrm>
            <a:off x="228600" y="1066800"/>
            <a:ext cx="8458200" cy="4419600"/>
          </a:xfrm>
          <a:prstGeom prst="rect">
            <a:avLst/>
          </a:prstGeom>
          <a:noFill/>
          <a:ln w="9525">
            <a:noFill/>
            <a:miter lim="800000"/>
            <a:headEnd/>
            <a:tailEnd/>
          </a:ln>
        </p:spPr>
      </p:pic>
      <p:sp>
        <p:nvSpPr>
          <p:cNvPr id="37892" name="CasellaDiTesto 4"/>
          <p:cNvSpPr txBox="1">
            <a:spLocks noChangeArrowheads="1"/>
          </p:cNvSpPr>
          <p:nvPr/>
        </p:nvSpPr>
        <p:spPr bwMode="auto">
          <a:xfrm>
            <a:off x="358775" y="5562600"/>
            <a:ext cx="8175625" cy="1200150"/>
          </a:xfrm>
          <a:prstGeom prst="rect">
            <a:avLst/>
          </a:prstGeom>
          <a:noFill/>
          <a:ln w="9525">
            <a:noFill/>
            <a:miter lim="800000"/>
            <a:headEnd/>
            <a:tailEnd/>
          </a:ln>
        </p:spPr>
        <p:txBody>
          <a:bodyPr>
            <a:spAutoFit/>
          </a:bodyPr>
          <a:lstStyle/>
          <a:p>
            <a:r>
              <a:rPr lang="it-IT" sz="2400">
                <a:latin typeface="Arial" charset="0"/>
              </a:rPr>
              <a:t>Example of the polarimetric profiles obtained from Stokes I in two different points of a sunspot. Fe I line at 6173.5 Å (g</a:t>
            </a:r>
            <a:r>
              <a:rPr lang="it-IT" sz="2400" baseline="-25000">
                <a:latin typeface="Arial" charset="0"/>
              </a:rPr>
              <a:t>eff</a:t>
            </a:r>
            <a:r>
              <a:rPr lang="it-IT" sz="2400">
                <a:latin typeface="Arial" charset="0"/>
              </a:rPr>
              <a:t>=2.5). Spectral resolution ≈ 1 arcsec</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11"/>
          <p:cNvSpPr txBox="1">
            <a:spLocks noChangeArrowheads="1"/>
          </p:cNvSpPr>
          <p:nvPr/>
        </p:nvSpPr>
        <p:spPr bwMode="auto">
          <a:xfrm>
            <a:off x="2273300" y="239713"/>
            <a:ext cx="4694238" cy="554037"/>
          </a:xfrm>
          <a:prstGeom prst="rect">
            <a:avLst/>
          </a:prstGeom>
          <a:noFill/>
          <a:ln w="9525">
            <a:solidFill>
              <a:schemeClr val="accent2"/>
            </a:solidFill>
            <a:miter lim="800000"/>
            <a:headEnd/>
            <a:tailEnd/>
          </a:ln>
        </p:spPr>
        <p:txBody>
          <a:bodyPr wrap="none">
            <a:spAutoFit/>
          </a:bodyPr>
          <a:lstStyle/>
          <a:p>
            <a:pPr algn="ctr"/>
            <a:r>
              <a:rPr lang="it-IT" sz="3000" b="1">
                <a:solidFill>
                  <a:schemeClr val="accent2"/>
                </a:solidFill>
                <a:latin typeface="Arial" charset="0"/>
              </a:rPr>
              <a:t>Zeeman effect profiles III</a:t>
            </a:r>
            <a:endParaRPr lang="it-IT" sz="2400" b="1">
              <a:solidFill>
                <a:schemeClr val="accent2"/>
              </a:solidFill>
              <a:latin typeface="Arial" charset="0"/>
            </a:endParaRPr>
          </a:p>
        </p:txBody>
      </p:sp>
      <p:sp>
        <p:nvSpPr>
          <p:cNvPr id="39939" name="CasellaDiTesto 5"/>
          <p:cNvSpPr txBox="1">
            <a:spLocks noChangeArrowheads="1"/>
          </p:cNvSpPr>
          <p:nvPr/>
        </p:nvSpPr>
        <p:spPr bwMode="auto">
          <a:xfrm>
            <a:off x="381000" y="1143000"/>
            <a:ext cx="8458200" cy="5262563"/>
          </a:xfrm>
          <a:prstGeom prst="rect">
            <a:avLst/>
          </a:prstGeom>
          <a:noFill/>
          <a:ln w="9525">
            <a:noFill/>
            <a:miter lim="800000"/>
            <a:headEnd/>
            <a:tailEnd/>
          </a:ln>
        </p:spPr>
        <p:txBody>
          <a:bodyPr>
            <a:spAutoFit/>
          </a:bodyPr>
          <a:lstStyle/>
          <a:p>
            <a:r>
              <a:rPr lang="it-IT" sz="2400">
                <a:latin typeface="Arial" charset="0"/>
              </a:rPr>
              <a:t>The graphs shown in the previous slide are well representative of the polarimetric line profiles observed in a sunspot. Whereas a "traditional" line profile (the intensity profile) depends on the usual spectroscopic factors, namely</a:t>
            </a:r>
          </a:p>
          <a:p>
            <a:r>
              <a:rPr lang="it-IT" sz="2400">
                <a:solidFill>
                  <a:schemeClr val="accent2"/>
                </a:solidFill>
                <a:latin typeface="Arial" charset="0"/>
              </a:rPr>
              <a:t>1. the strength of the line (proportional to the element, or ion abundance and to the oscillator strength);</a:t>
            </a:r>
          </a:p>
          <a:p>
            <a:r>
              <a:rPr lang="it-IT" sz="2400">
                <a:solidFill>
                  <a:schemeClr val="accent2"/>
                </a:solidFill>
                <a:latin typeface="Arial" charset="0"/>
              </a:rPr>
              <a:t>2. the damping constant (due to natural broadening and to collisional broadening);</a:t>
            </a:r>
          </a:p>
          <a:p>
            <a:r>
              <a:rPr lang="it-IT" sz="2400">
                <a:solidFill>
                  <a:schemeClr val="accent2"/>
                </a:solidFill>
                <a:latin typeface="Arial" charset="0"/>
              </a:rPr>
              <a:t>3. the run of the physical parameters (like temperature,  pressure and r.m.s. velocity) in the line forming region; </a:t>
            </a:r>
          </a:p>
          <a:p>
            <a:r>
              <a:rPr lang="it-IT" sz="2400">
                <a:latin typeface="Arial" charset="0"/>
              </a:rPr>
              <a:t>the polarimetric profiles also depend on the magnetic field vector (intensity and direction), and on other atomic properties, like the Zeeman pattern, of the spectral line.</a:t>
            </a:r>
          </a:p>
          <a:p>
            <a:endParaRPr lang="it-IT" sz="2400">
              <a:latin typeface="Arial"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11"/>
          <p:cNvSpPr txBox="1">
            <a:spLocks noChangeArrowheads="1"/>
          </p:cNvSpPr>
          <p:nvPr/>
        </p:nvSpPr>
        <p:spPr bwMode="auto">
          <a:xfrm>
            <a:off x="2244725" y="239713"/>
            <a:ext cx="4751388" cy="554037"/>
          </a:xfrm>
          <a:prstGeom prst="rect">
            <a:avLst/>
          </a:prstGeom>
          <a:noFill/>
          <a:ln w="9525">
            <a:solidFill>
              <a:schemeClr val="accent2"/>
            </a:solidFill>
            <a:miter lim="800000"/>
            <a:headEnd/>
            <a:tailEnd/>
          </a:ln>
        </p:spPr>
        <p:txBody>
          <a:bodyPr wrap="none">
            <a:spAutoFit/>
          </a:bodyPr>
          <a:lstStyle/>
          <a:p>
            <a:pPr algn="ctr"/>
            <a:r>
              <a:rPr lang="it-IT" sz="3000" b="1">
                <a:solidFill>
                  <a:schemeClr val="accent2"/>
                </a:solidFill>
                <a:latin typeface="Arial" charset="0"/>
              </a:rPr>
              <a:t>Zeeman effect profiles IV</a:t>
            </a:r>
            <a:endParaRPr lang="it-IT" sz="2400" b="1">
              <a:solidFill>
                <a:schemeClr val="accent2"/>
              </a:solidFill>
              <a:latin typeface="Arial" charset="0"/>
            </a:endParaRPr>
          </a:p>
        </p:txBody>
      </p:sp>
      <p:sp>
        <p:nvSpPr>
          <p:cNvPr id="41987" name="CasellaDiTesto 5"/>
          <p:cNvSpPr txBox="1">
            <a:spLocks noChangeArrowheads="1"/>
          </p:cNvSpPr>
          <p:nvPr/>
        </p:nvSpPr>
        <p:spPr bwMode="auto">
          <a:xfrm>
            <a:off x="381000" y="1371600"/>
            <a:ext cx="8458200" cy="4894263"/>
          </a:xfrm>
          <a:prstGeom prst="rect">
            <a:avLst/>
          </a:prstGeom>
          <a:noFill/>
          <a:ln w="9525">
            <a:noFill/>
            <a:miter lim="800000"/>
            <a:headEnd/>
            <a:tailEnd/>
          </a:ln>
        </p:spPr>
        <p:txBody>
          <a:bodyPr>
            <a:spAutoFit/>
          </a:bodyPr>
          <a:lstStyle/>
          <a:p>
            <a:r>
              <a:rPr lang="it-IT" sz="2400">
                <a:latin typeface="Arial" charset="0"/>
              </a:rPr>
              <a:t>The shape of polarimetric profiles changes with the magnetic field and this is just the property that has been used over the years for the diagnostics of magnetic fields in the sun and stars. Inded, the intensity of the magnetic field could be simply derived, at least in principle, by measuring the wavelength shifts of the different Zeeman components. Unfortunately, this procedure, widely used in the laboratory,  can be applied only in very few special cases of astrophysical interest because the Zeeman splitting is generally on the same order of magnitude, if not lower, than the typical shifts introduced by the other mechanisms which contribute to the broadening of the lines (like Doppler shifts due to thermal or turbulent velocities, collisions, etc.). </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1"/>
          <p:cNvSpPr txBox="1">
            <a:spLocks noChangeArrowheads="1"/>
          </p:cNvSpPr>
          <p:nvPr/>
        </p:nvSpPr>
        <p:spPr bwMode="auto">
          <a:xfrm>
            <a:off x="2244725" y="239713"/>
            <a:ext cx="4751388" cy="554037"/>
          </a:xfrm>
          <a:prstGeom prst="rect">
            <a:avLst/>
          </a:prstGeom>
          <a:noFill/>
          <a:ln w="9525">
            <a:solidFill>
              <a:schemeClr val="accent2"/>
            </a:solidFill>
            <a:miter lim="800000"/>
            <a:headEnd/>
            <a:tailEnd/>
          </a:ln>
        </p:spPr>
        <p:txBody>
          <a:bodyPr wrap="none">
            <a:spAutoFit/>
          </a:bodyPr>
          <a:lstStyle/>
          <a:p>
            <a:pPr algn="ctr"/>
            <a:r>
              <a:rPr lang="it-IT" sz="3000" b="1">
                <a:solidFill>
                  <a:schemeClr val="accent2"/>
                </a:solidFill>
                <a:latin typeface="Arial" charset="0"/>
              </a:rPr>
              <a:t>Zeeman effect profiles  V</a:t>
            </a:r>
            <a:endParaRPr lang="it-IT" sz="2400" b="1">
              <a:solidFill>
                <a:schemeClr val="accent2"/>
              </a:solidFill>
              <a:latin typeface="Arial" charset="0"/>
            </a:endParaRPr>
          </a:p>
        </p:txBody>
      </p:sp>
      <p:sp>
        <p:nvSpPr>
          <p:cNvPr id="44035" name="CasellaDiTesto 5"/>
          <p:cNvSpPr txBox="1">
            <a:spLocks noChangeArrowheads="1"/>
          </p:cNvSpPr>
          <p:nvPr/>
        </p:nvSpPr>
        <p:spPr bwMode="auto">
          <a:xfrm>
            <a:off x="381000" y="1371600"/>
            <a:ext cx="8458200" cy="5262563"/>
          </a:xfrm>
          <a:prstGeom prst="rect">
            <a:avLst/>
          </a:prstGeom>
          <a:noFill/>
          <a:ln w="9525">
            <a:noFill/>
            <a:miter lim="800000"/>
            <a:headEnd/>
            <a:tailEnd/>
          </a:ln>
        </p:spPr>
        <p:txBody>
          <a:bodyPr>
            <a:spAutoFit/>
          </a:bodyPr>
          <a:lstStyle/>
          <a:p>
            <a:r>
              <a:rPr lang="it-IT" sz="2400">
                <a:latin typeface="Arial" charset="0"/>
              </a:rPr>
              <a:t>Polarimetric line shapes then result in being of fundamental importance for the diagnostics of the magnetic field. One can simply state that, without polarimetry, it is practically impossible to have even an estimate of </a:t>
            </a:r>
            <a:r>
              <a:rPr lang="it-IT" sz="2400" b="1">
                <a:latin typeface="Arial" charset="0"/>
              </a:rPr>
              <a:t>B</a:t>
            </a:r>
            <a:r>
              <a:rPr lang="it-IT" sz="2400">
                <a:latin typeface="Arial" charset="0"/>
              </a:rPr>
              <a:t> in astronomical objects. </a:t>
            </a:r>
          </a:p>
          <a:p>
            <a:endParaRPr lang="it-IT" sz="2400">
              <a:latin typeface="Arial" charset="0"/>
            </a:endParaRPr>
          </a:p>
          <a:p>
            <a:r>
              <a:rPr lang="it-IT" sz="2400">
                <a:latin typeface="Arial" charset="0"/>
              </a:rPr>
              <a:t>But, which are the typical signatures introduced by the magnetic field in polarimetric profiles through the Zeeman effect?</a:t>
            </a:r>
          </a:p>
          <a:p>
            <a:endParaRPr lang="it-IT" sz="2400">
              <a:latin typeface="Arial" charset="0"/>
            </a:endParaRPr>
          </a:p>
          <a:p>
            <a:r>
              <a:rPr lang="it-IT" sz="2400">
                <a:latin typeface="Arial" charset="0"/>
              </a:rPr>
              <a:t>There are indeed some general rules that can be stated. However, for practical applications, one has to rely on rather restrictive hypotheses about the nature itself of the magnetic field in the outermost layers of the sun (or of a star).</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11"/>
          <p:cNvSpPr txBox="1">
            <a:spLocks noChangeArrowheads="1"/>
          </p:cNvSpPr>
          <p:nvPr/>
        </p:nvSpPr>
        <p:spPr bwMode="auto">
          <a:xfrm>
            <a:off x="2251075" y="239713"/>
            <a:ext cx="4738688" cy="554037"/>
          </a:xfrm>
          <a:prstGeom prst="rect">
            <a:avLst/>
          </a:prstGeom>
          <a:noFill/>
          <a:ln w="9525">
            <a:solidFill>
              <a:schemeClr val="accent2"/>
            </a:solidFill>
            <a:miter lim="800000"/>
            <a:headEnd/>
            <a:tailEnd/>
          </a:ln>
        </p:spPr>
        <p:txBody>
          <a:bodyPr wrap="none">
            <a:spAutoFit/>
          </a:bodyPr>
          <a:lstStyle/>
          <a:p>
            <a:pPr algn="ctr"/>
            <a:r>
              <a:rPr lang="it-IT" sz="3000" b="1">
                <a:solidFill>
                  <a:schemeClr val="accent2"/>
                </a:solidFill>
                <a:latin typeface="Arial" charset="0"/>
              </a:rPr>
              <a:t>Zeeman effect profiles VI</a:t>
            </a:r>
            <a:endParaRPr lang="it-IT" sz="2400" b="1">
              <a:solidFill>
                <a:schemeClr val="accent2"/>
              </a:solidFill>
              <a:latin typeface="Arial" charset="0"/>
            </a:endParaRPr>
          </a:p>
        </p:txBody>
      </p:sp>
      <p:sp>
        <p:nvSpPr>
          <p:cNvPr id="46083" name="CasellaDiTesto 4"/>
          <p:cNvSpPr txBox="1">
            <a:spLocks noChangeArrowheads="1"/>
          </p:cNvSpPr>
          <p:nvPr/>
        </p:nvSpPr>
        <p:spPr bwMode="auto">
          <a:xfrm>
            <a:off x="661988" y="1227138"/>
            <a:ext cx="7948612" cy="5262562"/>
          </a:xfrm>
          <a:prstGeom prst="rect">
            <a:avLst/>
          </a:prstGeom>
          <a:noFill/>
          <a:ln w="9525">
            <a:noFill/>
            <a:miter lim="800000"/>
            <a:headEnd/>
            <a:tailEnd/>
          </a:ln>
        </p:spPr>
        <p:txBody>
          <a:bodyPr>
            <a:spAutoFit/>
          </a:bodyPr>
          <a:lstStyle/>
          <a:p>
            <a:r>
              <a:rPr lang="it-IT" sz="2400">
                <a:latin typeface="Arial" charset="0"/>
              </a:rPr>
              <a:t>In a typical spectropolarimetric observation what is observed is a signal resulting from an average over a resolution element of the solar atmosphere, over the sampling time, and over a wavelength interval fixed by the resolution of the spectrometer. This signal obviously conveys some information about the magnetic field, but what is the magnetic field that we are speaking about? Is the magnetic field indeed constant over the resolution element and over the sampling time? If the polarimetric signal would vary linearly with </a:t>
            </a:r>
            <a:r>
              <a:rPr lang="it-IT" sz="2400" b="1">
                <a:latin typeface="Arial" charset="0"/>
              </a:rPr>
              <a:t>B </a:t>
            </a:r>
            <a:r>
              <a:rPr lang="it-IT" sz="2400">
                <a:latin typeface="Arial" charset="0"/>
              </a:rPr>
              <a:t>then we could hope to measure a kind of average. But the signal is highly non linear... Moreover, is the magnetic field a pure deterministic quantity, or does it present a kind of chaotic behavior, typical of a turbulent medium?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11"/>
          <p:cNvSpPr txBox="1">
            <a:spLocks noChangeArrowheads="1"/>
          </p:cNvSpPr>
          <p:nvPr/>
        </p:nvSpPr>
        <p:spPr bwMode="auto">
          <a:xfrm>
            <a:off x="2197100" y="239713"/>
            <a:ext cx="4846638" cy="554037"/>
          </a:xfrm>
          <a:prstGeom prst="rect">
            <a:avLst/>
          </a:prstGeom>
          <a:noFill/>
          <a:ln w="9525">
            <a:solidFill>
              <a:schemeClr val="accent2"/>
            </a:solidFill>
            <a:miter lim="800000"/>
            <a:headEnd/>
            <a:tailEnd/>
          </a:ln>
        </p:spPr>
        <p:txBody>
          <a:bodyPr wrap="none">
            <a:spAutoFit/>
          </a:bodyPr>
          <a:lstStyle/>
          <a:p>
            <a:pPr algn="ctr"/>
            <a:r>
              <a:rPr lang="it-IT" sz="3000" b="1">
                <a:solidFill>
                  <a:schemeClr val="accent2"/>
                </a:solidFill>
                <a:latin typeface="Arial" charset="0"/>
              </a:rPr>
              <a:t>Zeeman effect profiles VII</a:t>
            </a:r>
            <a:endParaRPr lang="it-IT" sz="2400" b="1">
              <a:solidFill>
                <a:schemeClr val="accent2"/>
              </a:solidFill>
              <a:latin typeface="Arial" charset="0"/>
            </a:endParaRPr>
          </a:p>
        </p:txBody>
      </p:sp>
      <p:sp>
        <p:nvSpPr>
          <p:cNvPr id="48131" name="CasellaDiTesto 4"/>
          <p:cNvSpPr txBox="1">
            <a:spLocks noChangeArrowheads="1"/>
          </p:cNvSpPr>
          <p:nvPr/>
        </p:nvSpPr>
        <p:spPr bwMode="auto">
          <a:xfrm>
            <a:off x="609600" y="990600"/>
            <a:ext cx="7948613" cy="5632450"/>
          </a:xfrm>
          <a:prstGeom prst="rect">
            <a:avLst/>
          </a:prstGeom>
          <a:noFill/>
          <a:ln w="9525">
            <a:noFill/>
            <a:miter lim="800000"/>
            <a:headEnd/>
            <a:tailEnd/>
          </a:ln>
        </p:spPr>
        <p:txBody>
          <a:bodyPr>
            <a:spAutoFit/>
          </a:bodyPr>
          <a:lstStyle/>
          <a:p>
            <a:r>
              <a:rPr lang="it-IT" sz="2400">
                <a:latin typeface="Arial" charset="0"/>
              </a:rPr>
              <a:t>These are the typical questions that are now debated by the scientific community and,as stated earlier, we have to rely on assumptions to obtain physical results.</a:t>
            </a:r>
          </a:p>
          <a:p>
            <a:endParaRPr lang="it-IT" sz="2400">
              <a:latin typeface="Arial" charset="0"/>
            </a:endParaRPr>
          </a:p>
          <a:p>
            <a:r>
              <a:rPr lang="it-IT" sz="2400">
                <a:latin typeface="Arial" charset="0"/>
              </a:rPr>
              <a:t>The simplest, but highly questionable assumption is that the magnetic field is </a:t>
            </a:r>
            <a:r>
              <a:rPr lang="it-IT" sz="2400" b="1">
                <a:latin typeface="Arial" charset="0"/>
              </a:rPr>
              <a:t>deterministic</a:t>
            </a:r>
            <a:r>
              <a:rPr lang="it-IT" sz="2400">
                <a:latin typeface="Arial" charset="0"/>
              </a:rPr>
              <a:t> and that it is </a:t>
            </a:r>
            <a:r>
              <a:rPr lang="it-IT" sz="2400" b="1">
                <a:latin typeface="Arial" charset="0"/>
              </a:rPr>
              <a:t>constant</a:t>
            </a:r>
            <a:r>
              <a:rPr lang="it-IT" sz="2400">
                <a:latin typeface="Arial" charset="0"/>
              </a:rPr>
              <a:t> in </a:t>
            </a:r>
            <a:r>
              <a:rPr lang="it-IT" sz="2400" b="1">
                <a:latin typeface="Arial" charset="0"/>
              </a:rPr>
              <a:t>time</a:t>
            </a:r>
            <a:r>
              <a:rPr lang="it-IT" sz="2400">
                <a:latin typeface="Arial" charset="0"/>
              </a:rPr>
              <a:t> and over the </a:t>
            </a:r>
            <a:r>
              <a:rPr lang="it-IT" sz="2400" b="1">
                <a:latin typeface="Arial" charset="0"/>
              </a:rPr>
              <a:t>resolution element</a:t>
            </a:r>
            <a:r>
              <a:rPr lang="it-IT" sz="2400">
                <a:latin typeface="Arial" charset="0"/>
              </a:rPr>
              <a:t>.</a:t>
            </a:r>
          </a:p>
          <a:p>
            <a:endParaRPr lang="it-IT" sz="2400">
              <a:latin typeface="Arial" charset="0"/>
            </a:endParaRPr>
          </a:p>
          <a:p>
            <a:r>
              <a:rPr lang="it-IT" sz="2400">
                <a:latin typeface="Arial" charset="0"/>
              </a:rPr>
              <a:t>Even under these restrictive assumption, and even adding the further assumption of neglecting velocity fields, a real plethora of polarimetric profiles can result. This is obvious if we just think that such profiles, differently from the usual intensity profiles, depend on three extra-parameters (the three components of the magnetic field vector) that add to the "traditional" ones.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11"/>
          <p:cNvSpPr txBox="1">
            <a:spLocks noChangeArrowheads="1"/>
          </p:cNvSpPr>
          <p:nvPr/>
        </p:nvSpPr>
        <p:spPr bwMode="auto">
          <a:xfrm>
            <a:off x="2144713" y="239713"/>
            <a:ext cx="4951412" cy="554037"/>
          </a:xfrm>
          <a:prstGeom prst="rect">
            <a:avLst/>
          </a:prstGeom>
          <a:noFill/>
          <a:ln w="9525">
            <a:solidFill>
              <a:schemeClr val="accent2"/>
            </a:solidFill>
            <a:miter lim="800000"/>
            <a:headEnd/>
            <a:tailEnd/>
          </a:ln>
        </p:spPr>
        <p:txBody>
          <a:bodyPr wrap="none">
            <a:spAutoFit/>
          </a:bodyPr>
          <a:lstStyle/>
          <a:p>
            <a:pPr algn="ctr"/>
            <a:r>
              <a:rPr lang="it-IT" sz="3000" b="1">
                <a:solidFill>
                  <a:schemeClr val="accent2"/>
                </a:solidFill>
                <a:latin typeface="Arial" charset="0"/>
              </a:rPr>
              <a:t>Zeeman effect profiles VIII</a:t>
            </a:r>
            <a:endParaRPr lang="it-IT" sz="2400" b="1">
              <a:solidFill>
                <a:schemeClr val="accent2"/>
              </a:solidFill>
              <a:latin typeface="Arial" charset="0"/>
            </a:endParaRPr>
          </a:p>
        </p:txBody>
      </p:sp>
      <p:sp>
        <p:nvSpPr>
          <p:cNvPr id="50179" name="CasellaDiTesto 4"/>
          <p:cNvSpPr txBox="1">
            <a:spLocks noChangeArrowheads="1"/>
          </p:cNvSpPr>
          <p:nvPr/>
        </p:nvSpPr>
        <p:spPr bwMode="auto">
          <a:xfrm>
            <a:off x="609600" y="838200"/>
            <a:ext cx="7948613" cy="6154738"/>
          </a:xfrm>
          <a:prstGeom prst="rect">
            <a:avLst/>
          </a:prstGeom>
          <a:noFill/>
          <a:ln w="9525">
            <a:noFill/>
            <a:miter lim="800000"/>
            <a:headEnd/>
            <a:tailEnd/>
          </a:ln>
        </p:spPr>
        <p:txBody>
          <a:bodyPr>
            <a:spAutoFit/>
          </a:bodyPr>
          <a:lstStyle/>
          <a:p>
            <a:r>
              <a:rPr lang="it-IT" sz="2400">
                <a:latin typeface="Arial" charset="0"/>
              </a:rPr>
              <a:t>In order to interpret such profiles and to proceed to a diagnostics of solar magnetic fields, a research field has been opened in solar physics, the so-called field of "</a:t>
            </a:r>
            <a:r>
              <a:rPr lang="it-IT" sz="2400" i="1">
                <a:latin typeface="Arial" charset="0"/>
              </a:rPr>
              <a:t>solar</a:t>
            </a:r>
            <a:r>
              <a:rPr lang="it-IT" sz="2400">
                <a:latin typeface="Arial" charset="0"/>
              </a:rPr>
              <a:t> </a:t>
            </a:r>
            <a:r>
              <a:rPr lang="it-IT" sz="2400" i="1">
                <a:latin typeface="Arial" charset="0"/>
              </a:rPr>
              <a:t>magnetometry</a:t>
            </a:r>
            <a:r>
              <a:rPr lang="it-IT" sz="2400">
                <a:latin typeface="Arial" charset="0"/>
              </a:rPr>
              <a:t>". In the course of the years, several techniques have been developed by many people working on this subject with the aim of extracting from the observed Stokes profiles a "measurement" of the solar vector magnetic field. The oldest ones were the magnetographic techniques (either longitudinal or transversal). Further techniques were those based on the bisector and on the center of gravity of the circular polarization profiles, those based on the fit to the Stokes profiles of simplified analytical solutions of the transfer equation (Unno-fit techniques), the so-called SIR technique (Stokes Inversion based on Response functions), forward modelling techniques, etc, </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11"/>
          <p:cNvSpPr txBox="1">
            <a:spLocks noChangeArrowheads="1"/>
          </p:cNvSpPr>
          <p:nvPr/>
        </p:nvSpPr>
        <p:spPr bwMode="auto">
          <a:xfrm>
            <a:off x="2251075" y="239713"/>
            <a:ext cx="4738688" cy="554037"/>
          </a:xfrm>
          <a:prstGeom prst="rect">
            <a:avLst/>
          </a:prstGeom>
          <a:noFill/>
          <a:ln w="9525">
            <a:solidFill>
              <a:schemeClr val="accent2"/>
            </a:solidFill>
            <a:miter lim="800000"/>
            <a:headEnd/>
            <a:tailEnd/>
          </a:ln>
        </p:spPr>
        <p:txBody>
          <a:bodyPr wrap="none">
            <a:spAutoFit/>
          </a:bodyPr>
          <a:lstStyle/>
          <a:p>
            <a:pPr algn="ctr"/>
            <a:r>
              <a:rPr lang="it-IT" sz="3000" b="1">
                <a:solidFill>
                  <a:schemeClr val="accent2"/>
                </a:solidFill>
                <a:latin typeface="Arial" charset="0"/>
              </a:rPr>
              <a:t>Zeeman effect profiles IX</a:t>
            </a:r>
            <a:endParaRPr lang="it-IT" sz="2400" b="1">
              <a:solidFill>
                <a:schemeClr val="accent2"/>
              </a:solidFill>
              <a:latin typeface="Arial" charset="0"/>
            </a:endParaRPr>
          </a:p>
        </p:txBody>
      </p:sp>
      <p:sp>
        <p:nvSpPr>
          <p:cNvPr id="52227" name="CasellaDiTesto 4"/>
          <p:cNvSpPr txBox="1">
            <a:spLocks noChangeArrowheads="1"/>
          </p:cNvSpPr>
          <p:nvPr/>
        </p:nvSpPr>
        <p:spPr bwMode="auto">
          <a:xfrm>
            <a:off x="661988" y="990600"/>
            <a:ext cx="7948612" cy="6370638"/>
          </a:xfrm>
          <a:prstGeom prst="rect">
            <a:avLst/>
          </a:prstGeom>
          <a:noFill/>
          <a:ln w="9525">
            <a:noFill/>
            <a:miter lim="800000"/>
            <a:headEnd/>
            <a:tailEnd/>
          </a:ln>
        </p:spPr>
        <p:txBody>
          <a:bodyPr>
            <a:spAutoFit/>
          </a:bodyPr>
          <a:lstStyle/>
          <a:p>
            <a:r>
              <a:rPr lang="it-IT" sz="2400">
                <a:latin typeface="Arial" charset="0"/>
              </a:rPr>
              <a:t>Probably, the most reliable one among all these methods of inversion is the "longitudinal magnetograph" technique, in as far as the magnetic field is weak (Zeeman shift &lt;&lt; Doppler broadening) and the longitudial component of the magnetic field can be assumed to be constant. In this limiting case one can prove a kind of "theorem" (one of the few fully analytical results of radiative transfer for polarized radiation) which states that the circular polarization profile (</a:t>
            </a:r>
            <a:r>
              <a:rPr lang="it-IT" sz="2400" i="1">
                <a:latin typeface="Arial" charset="0"/>
              </a:rPr>
              <a:t>V</a:t>
            </a:r>
            <a:r>
              <a:rPr lang="it-IT" sz="2400">
                <a:latin typeface="Arial" charset="0"/>
              </a:rPr>
              <a:t>-Stokes parameter) is proportional to the derivative of the intensity profile </a:t>
            </a:r>
            <a:r>
              <a:rPr lang="it-IT" sz="2400" i="1">
                <a:latin typeface="Arial" charset="0"/>
              </a:rPr>
              <a:t>I</a:t>
            </a:r>
            <a:r>
              <a:rPr lang="it-IT" sz="2400">
                <a:latin typeface="Arial" charset="0"/>
              </a:rPr>
              <a:t>'(λ).</a:t>
            </a:r>
          </a:p>
          <a:p>
            <a:endParaRPr lang="it-IT" sz="2400">
              <a:latin typeface="Arial" charset="0"/>
            </a:endParaRPr>
          </a:p>
          <a:p>
            <a:r>
              <a:rPr lang="it-IT" sz="2400">
                <a:latin typeface="Arial" charset="0"/>
              </a:rPr>
              <a:t>            </a:t>
            </a:r>
            <a:r>
              <a:rPr lang="it-IT" sz="2400" i="1">
                <a:latin typeface="Arial" charset="0"/>
              </a:rPr>
              <a:t>V</a:t>
            </a:r>
            <a:r>
              <a:rPr lang="it-IT" sz="2400">
                <a:latin typeface="Arial" charset="0"/>
              </a:rPr>
              <a:t>(λ)= - λ</a:t>
            </a:r>
            <a:r>
              <a:rPr lang="it-IT" sz="2400" baseline="30000">
                <a:latin typeface="Arial" charset="0"/>
              </a:rPr>
              <a:t>2</a:t>
            </a:r>
            <a:r>
              <a:rPr lang="it-IT" sz="2400">
                <a:latin typeface="Arial" charset="0"/>
              </a:rPr>
              <a:t> </a:t>
            </a:r>
            <a:r>
              <a:rPr lang="it-IT" sz="2400" i="1">
                <a:latin typeface="Arial" charset="0"/>
              </a:rPr>
              <a:t>e</a:t>
            </a:r>
            <a:r>
              <a:rPr lang="it-IT" sz="2400" baseline="-25000">
                <a:latin typeface="Arial" charset="0"/>
              </a:rPr>
              <a:t>0</a:t>
            </a:r>
            <a:r>
              <a:rPr lang="it-IT" sz="2400" baseline="30000">
                <a:latin typeface="Arial" charset="0"/>
              </a:rPr>
              <a:t>2</a:t>
            </a:r>
            <a:r>
              <a:rPr lang="it-IT" sz="2400">
                <a:latin typeface="Arial" charset="0"/>
              </a:rPr>
              <a:t> </a:t>
            </a:r>
            <a:r>
              <a:rPr lang="it-IT" sz="2400" i="1">
                <a:latin typeface="Arial" charset="0"/>
              </a:rPr>
              <a:t>B</a:t>
            </a:r>
            <a:r>
              <a:rPr lang="it-IT" sz="2400" baseline="-25000">
                <a:latin typeface="Arial" charset="0"/>
              </a:rPr>
              <a:t>par</a:t>
            </a:r>
            <a:r>
              <a:rPr lang="it-IT" sz="2400">
                <a:latin typeface="Arial" charset="0"/>
              </a:rPr>
              <a:t>/(4π </a:t>
            </a:r>
            <a:r>
              <a:rPr lang="it-IT" sz="2400" i="1">
                <a:latin typeface="Arial" charset="0"/>
              </a:rPr>
              <a:t>m c</a:t>
            </a:r>
            <a:r>
              <a:rPr lang="it-IT" sz="2400" baseline="30000">
                <a:latin typeface="Arial" charset="0"/>
              </a:rPr>
              <a:t>2</a:t>
            </a:r>
            <a:r>
              <a:rPr lang="it-IT" sz="2400">
                <a:latin typeface="Arial" charset="0"/>
              </a:rPr>
              <a:t>) </a:t>
            </a:r>
            <a:r>
              <a:rPr lang="it-IT" sz="2400" i="1">
                <a:latin typeface="Arial" charset="0"/>
              </a:rPr>
              <a:t>g</a:t>
            </a:r>
            <a:r>
              <a:rPr lang="it-IT" sz="2400" baseline="-25000">
                <a:latin typeface="Arial" charset="0"/>
              </a:rPr>
              <a:t>eff </a:t>
            </a:r>
            <a:r>
              <a:rPr lang="it-IT" sz="2400" i="1">
                <a:latin typeface="Arial" charset="0"/>
              </a:rPr>
              <a:t>I</a:t>
            </a:r>
            <a:r>
              <a:rPr lang="it-IT" sz="2400">
                <a:latin typeface="Arial" charset="0"/>
              </a:rPr>
              <a:t>'(λ) </a:t>
            </a:r>
          </a:p>
          <a:p>
            <a:endParaRPr lang="it-IT" sz="2400">
              <a:latin typeface="Arial" charset="0"/>
            </a:endParaRPr>
          </a:p>
          <a:p>
            <a:r>
              <a:rPr lang="it-IT" sz="2400">
                <a:latin typeface="Arial" charset="0"/>
              </a:rPr>
              <a:t>where </a:t>
            </a:r>
            <a:r>
              <a:rPr lang="it-IT" sz="2400" i="1">
                <a:latin typeface="Arial" charset="0"/>
              </a:rPr>
              <a:t>B</a:t>
            </a:r>
            <a:r>
              <a:rPr lang="it-IT" sz="2400" i="1" baseline="-25000">
                <a:latin typeface="Arial" charset="0"/>
              </a:rPr>
              <a:t>pa</a:t>
            </a:r>
            <a:r>
              <a:rPr lang="it-IT" sz="2400" baseline="-25000">
                <a:latin typeface="Arial" charset="0"/>
              </a:rPr>
              <a:t>r</a:t>
            </a:r>
            <a:r>
              <a:rPr lang="it-IT" sz="2400">
                <a:latin typeface="Arial" charset="0"/>
              </a:rPr>
              <a:t> is the longitudinal component of the (weak) magnetic field and </a:t>
            </a:r>
            <a:r>
              <a:rPr lang="it-IT" sz="2400" i="1">
                <a:latin typeface="Arial" charset="0"/>
              </a:rPr>
              <a:t>g</a:t>
            </a:r>
            <a:r>
              <a:rPr lang="it-IT" sz="2400" baseline="-25000">
                <a:latin typeface="Arial" charset="0"/>
              </a:rPr>
              <a:t>eff </a:t>
            </a:r>
            <a:r>
              <a:rPr lang="it-IT" sz="2400">
                <a:latin typeface="Arial" charset="0"/>
              </a:rPr>
              <a:t>is the effective Landé factor. </a:t>
            </a:r>
          </a:p>
          <a:p>
            <a:endParaRPr lang="it-IT" sz="2400">
              <a:latin typeface="Arial" charset="0"/>
            </a:endParaRPr>
          </a:p>
          <a:p>
            <a:endParaRPr lang="it-IT" sz="2400">
              <a:latin typeface="Arial"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1"/>
          <p:cNvSpPr txBox="1">
            <a:spLocks noChangeArrowheads="1"/>
          </p:cNvSpPr>
          <p:nvPr/>
        </p:nvSpPr>
        <p:spPr bwMode="auto">
          <a:xfrm>
            <a:off x="1905000" y="152400"/>
            <a:ext cx="5257800" cy="554038"/>
          </a:xfrm>
          <a:prstGeom prst="rect">
            <a:avLst/>
          </a:prstGeom>
          <a:noFill/>
          <a:ln w="9525">
            <a:solidFill>
              <a:schemeClr val="accent2"/>
            </a:solidFill>
            <a:miter lim="800000"/>
            <a:headEnd/>
            <a:tailEnd/>
          </a:ln>
        </p:spPr>
        <p:txBody>
          <a:bodyPr>
            <a:spAutoFit/>
          </a:bodyPr>
          <a:lstStyle/>
          <a:p>
            <a:pPr algn="ctr"/>
            <a:r>
              <a:rPr lang="it-IT" sz="3000" b="1">
                <a:solidFill>
                  <a:schemeClr val="accent2"/>
                </a:solidFill>
                <a:latin typeface="Arial" charset="0"/>
              </a:rPr>
              <a:t>Line shapes I</a:t>
            </a:r>
          </a:p>
        </p:txBody>
      </p:sp>
      <p:sp>
        <p:nvSpPr>
          <p:cNvPr id="17411" name="CasellaDiTesto 11"/>
          <p:cNvSpPr txBox="1">
            <a:spLocks noChangeArrowheads="1"/>
          </p:cNvSpPr>
          <p:nvPr/>
        </p:nvSpPr>
        <p:spPr bwMode="auto">
          <a:xfrm>
            <a:off x="533400" y="838200"/>
            <a:ext cx="8305800" cy="5262563"/>
          </a:xfrm>
          <a:prstGeom prst="rect">
            <a:avLst/>
          </a:prstGeom>
          <a:noFill/>
          <a:ln w="9525">
            <a:noFill/>
            <a:miter lim="800000"/>
            <a:headEnd/>
            <a:tailEnd/>
          </a:ln>
        </p:spPr>
        <p:txBody>
          <a:bodyPr>
            <a:spAutoFit/>
          </a:bodyPr>
          <a:lstStyle/>
          <a:p>
            <a:r>
              <a:rPr lang="it-IT" sz="2400">
                <a:latin typeface="Arial" charset="0"/>
              </a:rPr>
              <a:t>Whether </a:t>
            </a:r>
            <a:r>
              <a:rPr lang="en-US" sz="2400">
                <a:latin typeface="Arial" charset="0"/>
              </a:rPr>
              <a:t>there</a:t>
            </a:r>
            <a:r>
              <a:rPr lang="it-IT" sz="2400">
                <a:latin typeface="Arial" charset="0"/>
              </a:rPr>
              <a:t> </a:t>
            </a:r>
            <a:r>
              <a:rPr lang="en-US" sz="2400">
                <a:latin typeface="Arial" charset="0"/>
              </a:rPr>
              <a:t>is</a:t>
            </a:r>
            <a:r>
              <a:rPr lang="it-IT" sz="2400">
                <a:latin typeface="Arial" charset="0"/>
              </a:rPr>
              <a:t> no doubt of what is the meaning of a “line shape” in the classical world of traditional spectroscopic observations, on the contrary, when speaking about “</a:t>
            </a:r>
            <a:r>
              <a:rPr lang="it-IT" sz="2400" i="1">
                <a:latin typeface="Arial" charset="0"/>
              </a:rPr>
              <a:t>polarimetric line shapes”</a:t>
            </a:r>
            <a:r>
              <a:rPr lang="it-IT" sz="2400">
                <a:latin typeface="Arial" charset="0"/>
              </a:rPr>
              <a:t> it is </a:t>
            </a:r>
            <a:r>
              <a:rPr lang="it-IT" sz="2400" noProof="1">
                <a:latin typeface="Arial" charset="0"/>
              </a:rPr>
              <a:t>necessary</a:t>
            </a:r>
            <a:r>
              <a:rPr lang="it-IT" sz="2400">
                <a:latin typeface="Arial" charset="0"/>
              </a:rPr>
              <a:t> to start by clarifying what we really mean by these words, namely what is indeed a “polarimetric line shape”.</a:t>
            </a:r>
          </a:p>
          <a:p>
            <a:endParaRPr lang="it-IT" sz="2400">
              <a:latin typeface="Arial" charset="0"/>
            </a:endParaRPr>
          </a:p>
          <a:p>
            <a:r>
              <a:rPr lang="it-IT" sz="2400">
                <a:latin typeface="Arial" charset="0"/>
              </a:rPr>
              <a:t>There is here some ambiguity because a real result of a measurement is always a recording, on a series of pixels, of a signal which is proportional to the intensity of radiation. If no polarimetric device is introduced, when observing an astronomical object, like the sun or a star, one generally gets a familiar profile with the intensity forming a kind of dip, like the remarkable ones shown in the following slide.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11"/>
          <p:cNvSpPr txBox="1">
            <a:spLocks noChangeArrowheads="1"/>
          </p:cNvSpPr>
          <p:nvPr/>
        </p:nvSpPr>
        <p:spPr bwMode="auto">
          <a:xfrm>
            <a:off x="2303463" y="239713"/>
            <a:ext cx="4633912" cy="554037"/>
          </a:xfrm>
          <a:prstGeom prst="rect">
            <a:avLst/>
          </a:prstGeom>
          <a:noFill/>
          <a:ln w="9525">
            <a:solidFill>
              <a:schemeClr val="accent2"/>
            </a:solidFill>
            <a:miter lim="800000"/>
            <a:headEnd/>
            <a:tailEnd/>
          </a:ln>
        </p:spPr>
        <p:txBody>
          <a:bodyPr wrap="none">
            <a:spAutoFit/>
          </a:bodyPr>
          <a:lstStyle/>
          <a:p>
            <a:pPr algn="ctr"/>
            <a:r>
              <a:rPr lang="it-IT" sz="3000" b="1">
                <a:solidFill>
                  <a:schemeClr val="accent2"/>
                </a:solidFill>
                <a:latin typeface="Arial" charset="0"/>
              </a:rPr>
              <a:t>Zeeman effect profiles X </a:t>
            </a:r>
          </a:p>
        </p:txBody>
      </p:sp>
      <p:sp>
        <p:nvSpPr>
          <p:cNvPr id="54275" name="CasellaDiTesto 4"/>
          <p:cNvSpPr txBox="1">
            <a:spLocks noChangeArrowheads="1"/>
          </p:cNvSpPr>
          <p:nvPr/>
        </p:nvSpPr>
        <p:spPr bwMode="auto">
          <a:xfrm>
            <a:off x="661988" y="990600"/>
            <a:ext cx="7948612" cy="1570038"/>
          </a:xfrm>
          <a:prstGeom prst="rect">
            <a:avLst/>
          </a:prstGeom>
          <a:noFill/>
          <a:ln w="9525">
            <a:noFill/>
            <a:miter lim="800000"/>
            <a:headEnd/>
            <a:tailEnd/>
          </a:ln>
        </p:spPr>
        <p:txBody>
          <a:bodyPr>
            <a:spAutoFit/>
          </a:bodyPr>
          <a:lstStyle/>
          <a:p>
            <a:r>
              <a:rPr lang="it-IT" sz="2400">
                <a:latin typeface="Arial" charset="0"/>
              </a:rPr>
              <a:t>However, in many cases the magnetic field is not at all weak, and the other techniques have to be invoked. Here is an example of an Unno-fit to the profile of a FeI line at λ6302.5 (ASP data) observed in a sunspot.</a:t>
            </a:r>
          </a:p>
        </p:txBody>
      </p:sp>
      <p:pic>
        <p:nvPicPr>
          <p:cNvPr id="54276" name="Immagine 3" descr="Untitled2.tiff"/>
          <p:cNvPicPr>
            <a:picLocks noChangeAspect="1"/>
          </p:cNvPicPr>
          <p:nvPr/>
        </p:nvPicPr>
        <p:blipFill>
          <a:blip r:embed="rId3"/>
          <a:srcRect/>
          <a:stretch>
            <a:fillRect/>
          </a:stretch>
        </p:blipFill>
        <p:spPr bwMode="auto">
          <a:xfrm>
            <a:off x="3276600" y="2667000"/>
            <a:ext cx="5181600" cy="3962400"/>
          </a:xfrm>
          <a:prstGeom prst="rect">
            <a:avLst/>
          </a:prstGeom>
          <a:noFill/>
          <a:ln w="9525">
            <a:noFill/>
            <a:miter lim="800000"/>
            <a:headEnd/>
            <a:tailEnd/>
          </a:ln>
        </p:spPr>
      </p:pic>
      <p:sp>
        <p:nvSpPr>
          <p:cNvPr id="54277" name="CasellaDiTesto 4"/>
          <p:cNvSpPr txBox="1">
            <a:spLocks noChangeArrowheads="1"/>
          </p:cNvSpPr>
          <p:nvPr/>
        </p:nvSpPr>
        <p:spPr bwMode="auto">
          <a:xfrm>
            <a:off x="911225" y="3387725"/>
            <a:ext cx="1535113" cy="1200150"/>
          </a:xfrm>
          <a:prstGeom prst="rect">
            <a:avLst/>
          </a:prstGeom>
          <a:noFill/>
          <a:ln w="9525">
            <a:noFill/>
            <a:miter lim="800000"/>
            <a:headEnd/>
            <a:tailEnd/>
          </a:ln>
        </p:spPr>
        <p:txBody>
          <a:bodyPr wrap="none">
            <a:spAutoFit/>
          </a:bodyPr>
          <a:lstStyle/>
          <a:p>
            <a:r>
              <a:rPr lang="it-IT" sz="2400" i="1"/>
              <a:t>B</a:t>
            </a:r>
            <a:r>
              <a:rPr lang="it-IT" sz="2400"/>
              <a:t> = 0.213 T, </a:t>
            </a:r>
          </a:p>
          <a:p>
            <a:r>
              <a:rPr lang="it-IT" sz="2400"/>
              <a:t>θ = 128°</a:t>
            </a:r>
          </a:p>
          <a:p>
            <a:r>
              <a:rPr lang="it-IT" sz="2400"/>
              <a:t>Χ = 22°</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11"/>
          <p:cNvSpPr txBox="1">
            <a:spLocks noChangeArrowheads="1"/>
          </p:cNvSpPr>
          <p:nvPr/>
        </p:nvSpPr>
        <p:spPr bwMode="auto">
          <a:xfrm>
            <a:off x="2251075" y="239713"/>
            <a:ext cx="4738688" cy="554037"/>
          </a:xfrm>
          <a:prstGeom prst="rect">
            <a:avLst/>
          </a:prstGeom>
          <a:noFill/>
          <a:ln w="9525">
            <a:solidFill>
              <a:schemeClr val="accent2"/>
            </a:solidFill>
            <a:miter lim="800000"/>
            <a:headEnd/>
            <a:tailEnd/>
          </a:ln>
        </p:spPr>
        <p:txBody>
          <a:bodyPr wrap="none">
            <a:spAutoFit/>
          </a:bodyPr>
          <a:lstStyle/>
          <a:p>
            <a:pPr algn="ctr"/>
            <a:r>
              <a:rPr lang="it-IT" sz="3000" b="1">
                <a:solidFill>
                  <a:schemeClr val="accent2"/>
                </a:solidFill>
                <a:latin typeface="Arial" charset="0"/>
              </a:rPr>
              <a:t>Zeeman effect profiles XI</a:t>
            </a:r>
            <a:endParaRPr lang="it-IT" sz="2400" b="1">
              <a:solidFill>
                <a:schemeClr val="accent2"/>
              </a:solidFill>
              <a:latin typeface="Arial" charset="0"/>
            </a:endParaRPr>
          </a:p>
        </p:txBody>
      </p:sp>
      <p:sp>
        <p:nvSpPr>
          <p:cNvPr id="56323" name="CasellaDiTesto 4"/>
          <p:cNvSpPr txBox="1">
            <a:spLocks noChangeArrowheads="1"/>
          </p:cNvSpPr>
          <p:nvPr/>
        </p:nvSpPr>
        <p:spPr bwMode="auto">
          <a:xfrm>
            <a:off x="685800" y="914400"/>
            <a:ext cx="7948613" cy="5632450"/>
          </a:xfrm>
          <a:prstGeom prst="rect">
            <a:avLst/>
          </a:prstGeom>
          <a:noFill/>
          <a:ln w="9525">
            <a:noFill/>
            <a:miter lim="800000"/>
            <a:headEnd/>
            <a:tailEnd/>
          </a:ln>
        </p:spPr>
        <p:txBody>
          <a:bodyPr>
            <a:spAutoFit/>
          </a:bodyPr>
          <a:lstStyle/>
          <a:p>
            <a:r>
              <a:rPr lang="it-IT" sz="2400">
                <a:latin typeface="Arial" charset="0"/>
              </a:rPr>
              <a:t>The example shown is very nice, but it is not at all typical. Even in the umbrae of sunspots, where the assumption of a costant, deterministic magnetic field seems most appropriate, it is often difficult to find a reasonable fit to the observations. </a:t>
            </a:r>
          </a:p>
          <a:p>
            <a:endParaRPr lang="it-IT" sz="2400">
              <a:latin typeface="Arial" charset="0"/>
            </a:endParaRPr>
          </a:p>
          <a:p>
            <a:r>
              <a:rPr lang="it-IT" sz="2400">
                <a:latin typeface="Arial" charset="0"/>
              </a:rPr>
              <a:t>For want of anything better, it has been introduced since many years the idea of a "filling factor", or a quantity</a:t>
            </a:r>
            <a:r>
              <a:rPr lang="it-IT" sz="2400" i="1">
                <a:latin typeface="Arial" charset="0"/>
              </a:rPr>
              <a:t>, f,</a:t>
            </a:r>
            <a:r>
              <a:rPr lang="it-IT" sz="2400">
                <a:latin typeface="Arial" charset="0"/>
              </a:rPr>
              <a:t>  that represents the fraction of the observed area covered by a uniform magnetic field, the remaining fraction, (</a:t>
            </a:r>
            <a:r>
              <a:rPr lang="it-IT" sz="2400" i="1">
                <a:latin typeface="Arial" charset="0"/>
              </a:rPr>
              <a:t>1 - f</a:t>
            </a:r>
            <a:r>
              <a:rPr lang="it-IT" sz="2400">
                <a:latin typeface="Arial" charset="0"/>
              </a:rPr>
              <a:t>), being field-free (or non–magnetic). Obviously, the fit to the observations usually results in being better (... a parameter having been added to the fitting prcedure ...) but the situation cannot be considered as fully satisfactory.</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11"/>
          <p:cNvSpPr txBox="1">
            <a:spLocks noChangeArrowheads="1"/>
          </p:cNvSpPr>
          <p:nvPr/>
        </p:nvSpPr>
        <p:spPr bwMode="auto">
          <a:xfrm>
            <a:off x="2217738" y="239713"/>
            <a:ext cx="4810125" cy="558800"/>
          </a:xfrm>
          <a:prstGeom prst="rect">
            <a:avLst/>
          </a:prstGeom>
          <a:noFill/>
          <a:ln w="9525">
            <a:solidFill>
              <a:schemeClr val="accent2"/>
            </a:solidFill>
            <a:miter lim="800000"/>
            <a:headEnd/>
            <a:tailEnd/>
          </a:ln>
        </p:spPr>
        <p:txBody>
          <a:bodyPr wrap="none">
            <a:spAutoFit/>
          </a:bodyPr>
          <a:lstStyle/>
          <a:p>
            <a:pPr algn="ctr"/>
            <a:r>
              <a:rPr lang="it-IT" sz="3000" b="1">
                <a:solidFill>
                  <a:schemeClr val="accent2"/>
                </a:solidFill>
                <a:latin typeface="Arial" charset="0"/>
              </a:rPr>
              <a:t>Zeeman effect profiles XII</a:t>
            </a:r>
            <a:endParaRPr lang="it-IT" sz="2400" b="1">
              <a:solidFill>
                <a:schemeClr val="accent2"/>
              </a:solidFill>
              <a:latin typeface="Arial" charset="0"/>
            </a:endParaRPr>
          </a:p>
        </p:txBody>
      </p:sp>
      <p:sp>
        <p:nvSpPr>
          <p:cNvPr id="58371" name="CasellaDiTesto 4"/>
          <p:cNvSpPr txBox="1">
            <a:spLocks noChangeArrowheads="1"/>
          </p:cNvSpPr>
          <p:nvPr/>
        </p:nvSpPr>
        <p:spPr bwMode="auto">
          <a:xfrm>
            <a:off x="457200" y="914400"/>
            <a:ext cx="8177213" cy="5934075"/>
          </a:xfrm>
          <a:prstGeom prst="rect">
            <a:avLst/>
          </a:prstGeom>
          <a:noFill/>
          <a:ln w="9525">
            <a:noFill/>
            <a:miter lim="800000"/>
            <a:headEnd/>
            <a:tailEnd/>
          </a:ln>
        </p:spPr>
        <p:txBody>
          <a:bodyPr>
            <a:spAutoFit/>
          </a:bodyPr>
          <a:lstStyle/>
          <a:p>
            <a:r>
              <a:rPr lang="it-IT" sz="2400">
                <a:latin typeface="Arial" charset="0"/>
              </a:rPr>
              <a:t>The situation gets much worser when observing either the penumbrae of sunspots or, with the more performant polarimeters now available (Hinode SOT/SP), capable of attaining a very high polarimetric sensitivities at high spatial resolution of 0.3 arcsec, even the quiet solar photosphere.</a:t>
            </a:r>
          </a:p>
          <a:p>
            <a:endParaRPr lang="it-IT" sz="2400">
              <a:latin typeface="Arial" charset="0"/>
            </a:endParaRPr>
          </a:p>
          <a:p>
            <a:r>
              <a:rPr lang="it-IT" sz="2400">
                <a:latin typeface="Arial" charset="0"/>
              </a:rPr>
              <a:t>The penumbrae of sunspots are permeated by very high velocity fields (Evershed effect). These fields introduce relevant asymmetries in the polarimetric profiles and the diagnostics of the magnetic field results in being more complicated showing correlations between </a:t>
            </a:r>
            <a:r>
              <a:rPr lang="it-IT" sz="2400" b="1">
                <a:latin typeface="Arial" charset="0"/>
              </a:rPr>
              <a:t>v</a:t>
            </a:r>
            <a:r>
              <a:rPr lang="it-IT" sz="2400">
                <a:latin typeface="Arial" charset="0"/>
              </a:rPr>
              <a:t> and </a:t>
            </a:r>
            <a:r>
              <a:rPr lang="it-IT" sz="2400" b="1">
                <a:latin typeface="Arial" charset="0"/>
              </a:rPr>
              <a:t>B</a:t>
            </a:r>
            <a:r>
              <a:rPr lang="it-IT" sz="2400">
                <a:latin typeface="Arial" charset="0"/>
              </a:rPr>
              <a:t>. </a:t>
            </a:r>
          </a:p>
          <a:p>
            <a:endParaRPr lang="it-IT" sz="2400">
              <a:latin typeface="Arial" charset="0"/>
            </a:endParaRPr>
          </a:p>
          <a:p>
            <a:r>
              <a:rPr lang="it-IT" sz="2400">
                <a:latin typeface="Arial" charset="0"/>
              </a:rPr>
              <a:t>The Hinode data have revealed that even the quiter regions of the solar atmosphere harbor weak magnetic fields on which a strong debate is now going on. </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11"/>
          <p:cNvSpPr txBox="1">
            <a:spLocks noChangeArrowheads="1"/>
          </p:cNvSpPr>
          <p:nvPr/>
        </p:nvSpPr>
        <p:spPr bwMode="auto">
          <a:xfrm>
            <a:off x="2163763" y="239713"/>
            <a:ext cx="4914900" cy="558800"/>
          </a:xfrm>
          <a:prstGeom prst="rect">
            <a:avLst/>
          </a:prstGeom>
          <a:noFill/>
          <a:ln w="9525">
            <a:solidFill>
              <a:schemeClr val="accent2"/>
            </a:solidFill>
            <a:miter lim="800000"/>
            <a:headEnd/>
            <a:tailEnd/>
          </a:ln>
        </p:spPr>
        <p:txBody>
          <a:bodyPr wrap="none">
            <a:spAutoFit/>
          </a:bodyPr>
          <a:lstStyle/>
          <a:p>
            <a:pPr algn="ctr"/>
            <a:r>
              <a:rPr lang="it-IT" sz="3000" b="1">
                <a:solidFill>
                  <a:schemeClr val="accent2"/>
                </a:solidFill>
                <a:latin typeface="Arial" charset="0"/>
              </a:rPr>
              <a:t>Zeeman effect profiles XIII</a:t>
            </a:r>
            <a:endParaRPr lang="it-IT" sz="2400" b="1">
              <a:solidFill>
                <a:schemeClr val="accent2"/>
              </a:solidFill>
              <a:latin typeface="Arial" charset="0"/>
            </a:endParaRPr>
          </a:p>
        </p:txBody>
      </p:sp>
      <p:sp>
        <p:nvSpPr>
          <p:cNvPr id="60419" name="CasellaDiTesto 4"/>
          <p:cNvSpPr txBox="1">
            <a:spLocks noChangeArrowheads="1"/>
          </p:cNvSpPr>
          <p:nvPr/>
        </p:nvSpPr>
        <p:spPr bwMode="auto">
          <a:xfrm>
            <a:off x="457200" y="914400"/>
            <a:ext cx="8177213" cy="5568950"/>
          </a:xfrm>
          <a:prstGeom prst="rect">
            <a:avLst/>
          </a:prstGeom>
          <a:noFill/>
          <a:ln w="9525">
            <a:noFill/>
            <a:miter lim="800000"/>
            <a:headEnd/>
            <a:tailEnd/>
          </a:ln>
        </p:spPr>
        <p:txBody>
          <a:bodyPr>
            <a:spAutoFit/>
          </a:bodyPr>
          <a:lstStyle/>
          <a:p>
            <a:r>
              <a:rPr lang="it-IT" sz="2400">
                <a:latin typeface="Arial" charset="0"/>
              </a:rPr>
              <a:t>The Hinode data have revealed the presence of ubiquitos magnetic fields in the quiet solar atmosphere. The value of  </a:t>
            </a:r>
            <a:r>
              <a:rPr lang="it-IT" sz="2400">
                <a:latin typeface="Arial" charset="0"/>
                <a:ea typeface="ヒラギノ角ゴ ProN W3" pitchFamily="-32" charset="-128"/>
              </a:rPr>
              <a:t>〈</a:t>
            </a:r>
            <a:r>
              <a:rPr lang="it-IT" sz="2400">
                <a:latin typeface="Arial" charset="0"/>
              </a:rPr>
              <a:t> | </a:t>
            </a:r>
            <a:r>
              <a:rPr lang="it-IT" sz="2400" i="1">
                <a:latin typeface="Arial" charset="0"/>
              </a:rPr>
              <a:t>B</a:t>
            </a:r>
            <a:r>
              <a:rPr lang="it-IT" sz="2400">
                <a:latin typeface="Arial" charset="0"/>
              </a:rPr>
              <a:t> | </a:t>
            </a:r>
            <a:r>
              <a:rPr lang="it-IT" sz="2400">
                <a:latin typeface="Arial" charset="0"/>
                <a:ea typeface="ヒラギノ角ゴ ProN W3" pitchFamily="-32" charset="-128"/>
              </a:rPr>
              <a:t>〉</a:t>
            </a:r>
            <a:r>
              <a:rPr lang="it-IT" sz="2400">
                <a:latin typeface="Arial" charset="0"/>
              </a:rPr>
              <a:t>, the average of the absolute value of the magnetic field, is on the order of 10 Gauss in the internetwork regions. The field seems also to be fairly inclined with respect to the vertical in the same regions.</a:t>
            </a:r>
          </a:p>
          <a:p>
            <a:endParaRPr lang="it-IT" sz="2400">
              <a:latin typeface="Arial" charset="0"/>
            </a:endParaRPr>
          </a:p>
          <a:p>
            <a:r>
              <a:rPr lang="it-IT" sz="2400">
                <a:latin typeface="Arial" charset="0"/>
              </a:rPr>
              <a:t>This result follows from the fact that in more than 70% of the pixels, a clear signal of linear polarization (</a:t>
            </a:r>
            <a:r>
              <a:rPr lang="it-IT" sz="2400" i="1">
                <a:latin typeface="Arial" charset="0"/>
              </a:rPr>
              <a:t>Q</a:t>
            </a:r>
            <a:r>
              <a:rPr lang="it-IT" sz="2400">
                <a:latin typeface="Arial" charset="0"/>
              </a:rPr>
              <a:t> and </a:t>
            </a:r>
            <a:r>
              <a:rPr lang="it-IT" sz="2400" i="1">
                <a:latin typeface="Arial" charset="0"/>
              </a:rPr>
              <a:t>U</a:t>
            </a:r>
            <a:r>
              <a:rPr lang="it-IT" sz="2400">
                <a:latin typeface="Arial" charset="0"/>
              </a:rPr>
              <a:t>) is observed, in many cases comparable with the </a:t>
            </a:r>
            <a:r>
              <a:rPr lang="it-IT" sz="2400" i="1">
                <a:latin typeface="Arial" charset="0"/>
              </a:rPr>
              <a:t>V</a:t>
            </a:r>
            <a:r>
              <a:rPr lang="it-IT" sz="2400">
                <a:latin typeface="Arial" charset="0"/>
              </a:rPr>
              <a:t> signal. Since for weak fields the linear polarization signal scales as the square of the magnetic field intensity, while </a:t>
            </a:r>
            <a:r>
              <a:rPr lang="it-IT" sz="2400" i="1">
                <a:latin typeface="Arial" charset="0"/>
              </a:rPr>
              <a:t>V</a:t>
            </a:r>
            <a:r>
              <a:rPr lang="it-IT" sz="2400">
                <a:latin typeface="Arial" charset="0"/>
              </a:rPr>
              <a:t> scales linearly, it seems that the only way out to interpret the observations is to suppose that magnetic fields are fairly inclined.</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11"/>
          <p:cNvSpPr txBox="1">
            <a:spLocks noChangeArrowheads="1"/>
          </p:cNvSpPr>
          <p:nvPr/>
        </p:nvSpPr>
        <p:spPr bwMode="auto">
          <a:xfrm>
            <a:off x="2114550" y="239713"/>
            <a:ext cx="4957763" cy="558800"/>
          </a:xfrm>
          <a:prstGeom prst="rect">
            <a:avLst/>
          </a:prstGeom>
          <a:noFill/>
          <a:ln w="9525">
            <a:solidFill>
              <a:schemeClr val="accent2"/>
            </a:solidFill>
            <a:miter lim="800000"/>
            <a:headEnd/>
            <a:tailEnd/>
          </a:ln>
        </p:spPr>
        <p:txBody>
          <a:bodyPr wrap="none">
            <a:spAutoFit/>
          </a:bodyPr>
          <a:lstStyle/>
          <a:p>
            <a:pPr algn="ctr"/>
            <a:r>
              <a:rPr lang="it-IT" sz="3000" b="1">
                <a:solidFill>
                  <a:schemeClr val="accent2"/>
                </a:solidFill>
                <a:latin typeface="Arial" charset="0"/>
              </a:rPr>
              <a:t>Zeeman effect profiles XIV</a:t>
            </a:r>
          </a:p>
        </p:txBody>
      </p:sp>
      <p:sp>
        <p:nvSpPr>
          <p:cNvPr id="62467" name="CasellaDiTesto 5"/>
          <p:cNvSpPr txBox="1">
            <a:spLocks noChangeArrowheads="1"/>
          </p:cNvSpPr>
          <p:nvPr/>
        </p:nvSpPr>
        <p:spPr bwMode="auto">
          <a:xfrm>
            <a:off x="609600" y="838200"/>
            <a:ext cx="8153400" cy="6057900"/>
          </a:xfrm>
          <a:prstGeom prst="rect">
            <a:avLst/>
          </a:prstGeom>
          <a:noFill/>
          <a:ln w="9525">
            <a:noFill/>
            <a:miter lim="800000"/>
            <a:headEnd/>
            <a:tailEnd/>
          </a:ln>
        </p:spPr>
        <p:txBody>
          <a:bodyPr>
            <a:spAutoFit/>
          </a:bodyPr>
          <a:lstStyle/>
          <a:p>
            <a:r>
              <a:rPr lang="it-IT" sz="2400">
                <a:latin typeface="Arial" charset="0"/>
              </a:rPr>
              <a:t>An alternative explanation is that the magnetic field in the sun shows, at least partially, a kind of turbulent behavior.</a:t>
            </a:r>
          </a:p>
          <a:p>
            <a:endParaRPr lang="it-IT" sz="2400">
              <a:latin typeface="Arial" charset="0"/>
            </a:endParaRPr>
          </a:p>
          <a:p>
            <a:r>
              <a:rPr lang="it-IT" sz="2400">
                <a:latin typeface="Arial" charset="0"/>
              </a:rPr>
              <a:t>                  </a:t>
            </a:r>
            <a:r>
              <a:rPr lang="it-IT" sz="2800">
                <a:latin typeface="Lucida Blackletter" pitchFamily="-32" charset="0"/>
              </a:rPr>
              <a:t>But turbulence is an ugly beast</a:t>
            </a:r>
          </a:p>
          <a:p>
            <a:endParaRPr lang="it-IT" sz="2800">
              <a:latin typeface="Arial" charset="0"/>
            </a:endParaRPr>
          </a:p>
          <a:p>
            <a:r>
              <a:rPr lang="it-IT" sz="2400">
                <a:latin typeface="Arial" charset="0"/>
              </a:rPr>
              <a:t>According to an apocryphal story, Horace Lamb (the author of one of the most wonderful books on Hydrodynamics) is  quoted saying, in a speech to the British Association for the Advancement of Science: </a:t>
            </a:r>
            <a:r>
              <a:rPr lang="it-IT" sz="2400" i="1">
                <a:latin typeface="Arial" charset="0"/>
              </a:rPr>
              <a:t>"I am an old man now and when I die and go to heaven, there are two matters on which I hope for enlightment. One is Quantum Electrodynamics and the other is the turbulent motion of fluids. About the former I am rather optimistic..."</a:t>
            </a:r>
          </a:p>
          <a:p>
            <a:endParaRPr lang="it-IT" sz="2400">
              <a:latin typeface="Arial" charset="0"/>
            </a:endParaRPr>
          </a:p>
          <a:p>
            <a:r>
              <a:rPr lang="it-IT" sz="2400">
                <a:latin typeface="Arial" charset="0"/>
              </a:rPr>
              <a:t>Lamb was referring to hydrodynamc turbulence. MHD turbulence is even worse.....</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11"/>
          <p:cNvSpPr txBox="1">
            <a:spLocks noChangeArrowheads="1"/>
          </p:cNvSpPr>
          <p:nvPr/>
        </p:nvSpPr>
        <p:spPr bwMode="auto">
          <a:xfrm>
            <a:off x="2197100" y="239713"/>
            <a:ext cx="4851400" cy="558800"/>
          </a:xfrm>
          <a:prstGeom prst="rect">
            <a:avLst/>
          </a:prstGeom>
          <a:noFill/>
          <a:ln w="9525">
            <a:solidFill>
              <a:schemeClr val="accent2"/>
            </a:solidFill>
            <a:miter lim="800000"/>
            <a:headEnd/>
            <a:tailEnd/>
          </a:ln>
        </p:spPr>
        <p:txBody>
          <a:bodyPr wrap="none">
            <a:spAutoFit/>
          </a:bodyPr>
          <a:lstStyle/>
          <a:p>
            <a:pPr algn="ctr"/>
            <a:r>
              <a:rPr lang="it-IT" sz="3000" b="1">
                <a:solidFill>
                  <a:schemeClr val="accent2"/>
                </a:solidFill>
                <a:latin typeface="Arial" charset="0"/>
              </a:rPr>
              <a:t>Zeeman effect profiles XV</a:t>
            </a:r>
            <a:endParaRPr lang="it-IT" sz="2400" b="1">
              <a:solidFill>
                <a:schemeClr val="accent2"/>
              </a:solidFill>
              <a:latin typeface="Arial" charset="0"/>
            </a:endParaRPr>
          </a:p>
        </p:txBody>
      </p:sp>
      <p:pic>
        <p:nvPicPr>
          <p:cNvPr id="64515" name="Immagine 3" descr="53.jpg"/>
          <p:cNvPicPr>
            <a:picLocks noChangeAspect="1"/>
          </p:cNvPicPr>
          <p:nvPr/>
        </p:nvPicPr>
        <p:blipFill>
          <a:blip r:embed="rId3"/>
          <a:srcRect/>
          <a:stretch>
            <a:fillRect/>
          </a:stretch>
        </p:blipFill>
        <p:spPr bwMode="auto">
          <a:xfrm>
            <a:off x="2438400" y="1066800"/>
            <a:ext cx="4364038" cy="3505200"/>
          </a:xfrm>
          <a:prstGeom prst="rect">
            <a:avLst/>
          </a:prstGeom>
          <a:noFill/>
          <a:ln w="9525">
            <a:noFill/>
            <a:miter lim="800000"/>
            <a:headEnd/>
            <a:tailEnd/>
          </a:ln>
        </p:spPr>
      </p:pic>
      <p:sp>
        <p:nvSpPr>
          <p:cNvPr id="5" name="CasellaDiTesto 4"/>
          <p:cNvSpPr txBox="1"/>
          <p:nvPr/>
        </p:nvSpPr>
        <p:spPr>
          <a:xfrm>
            <a:off x="715963" y="5102225"/>
            <a:ext cx="7970837" cy="1552575"/>
          </a:xfrm>
          <a:prstGeom prst="rect">
            <a:avLst/>
          </a:prstGeom>
          <a:noFill/>
        </p:spPr>
        <p:txBody>
          <a:bodyPr>
            <a:spAutoFit/>
          </a:bodyPr>
          <a:lstStyle/>
          <a:p>
            <a:r>
              <a:rPr lang="it-IT" sz="2400">
                <a:latin typeface="Arial" charset="0"/>
              </a:rPr>
              <a:t>Nothing better that this drawing of Leonardo da Vinci (circa 1510) can explain intuitively what  is turbulence. Do we have to think that, on the sun, the magnetic field has a similar behavior?  </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11"/>
          <p:cNvSpPr txBox="1">
            <a:spLocks noChangeArrowheads="1"/>
          </p:cNvSpPr>
          <p:nvPr/>
        </p:nvSpPr>
        <p:spPr bwMode="auto">
          <a:xfrm>
            <a:off x="2143125" y="239713"/>
            <a:ext cx="4957763" cy="558800"/>
          </a:xfrm>
          <a:prstGeom prst="rect">
            <a:avLst/>
          </a:prstGeom>
          <a:noFill/>
          <a:ln w="9525">
            <a:solidFill>
              <a:schemeClr val="accent2"/>
            </a:solidFill>
            <a:miter lim="800000"/>
            <a:headEnd/>
            <a:tailEnd/>
          </a:ln>
        </p:spPr>
        <p:txBody>
          <a:bodyPr wrap="none">
            <a:spAutoFit/>
          </a:bodyPr>
          <a:lstStyle/>
          <a:p>
            <a:pPr algn="ctr"/>
            <a:r>
              <a:rPr lang="it-IT" sz="3000" b="1">
                <a:solidFill>
                  <a:schemeClr val="accent2"/>
                </a:solidFill>
                <a:latin typeface="Arial" charset="0"/>
              </a:rPr>
              <a:t>Zeeman effect profiles XVI</a:t>
            </a:r>
            <a:endParaRPr lang="it-IT" sz="2400" b="1">
              <a:solidFill>
                <a:schemeClr val="accent2"/>
              </a:solidFill>
              <a:latin typeface="Arial" charset="0"/>
            </a:endParaRPr>
          </a:p>
        </p:txBody>
      </p:sp>
      <p:sp>
        <p:nvSpPr>
          <p:cNvPr id="5" name="CasellaDiTesto 4"/>
          <p:cNvSpPr txBox="1"/>
          <p:nvPr/>
        </p:nvSpPr>
        <p:spPr>
          <a:xfrm>
            <a:off x="715963" y="990600"/>
            <a:ext cx="7970837" cy="5568950"/>
          </a:xfrm>
          <a:prstGeom prst="rect">
            <a:avLst/>
          </a:prstGeom>
          <a:noFill/>
        </p:spPr>
        <p:txBody>
          <a:bodyPr>
            <a:spAutoFit/>
          </a:bodyPr>
          <a:lstStyle/>
          <a:p>
            <a:r>
              <a:rPr lang="it-IT" sz="2400">
                <a:latin typeface="Arial" charset="0"/>
              </a:rPr>
              <a:t>Hopefully, this is not the case, but there are some indirect indications that something peculiar is "happening" to the solar magnetic field.</a:t>
            </a:r>
          </a:p>
          <a:p>
            <a:endParaRPr lang="it-IT" sz="2400">
              <a:latin typeface="Arial" charset="0"/>
            </a:endParaRPr>
          </a:p>
          <a:p>
            <a:r>
              <a:rPr lang="it-IT" sz="2400">
                <a:latin typeface="Arial" charset="0"/>
              </a:rPr>
              <a:t>Many researchers have indeed tried to measure, through spectropolairmetric observations, the gradient of the longitudinal component of the magnetic field along the vertical axis. These measurements, combined with simpler measurements of the lateral gradient of the horizontal component of the magnetic field, point to the result that, in sunspots umbrae, div </a:t>
            </a:r>
            <a:r>
              <a:rPr lang="it-IT" sz="2400" b="1">
                <a:latin typeface="Arial" charset="0"/>
              </a:rPr>
              <a:t>B</a:t>
            </a:r>
            <a:r>
              <a:rPr lang="it-IT" sz="2400">
                <a:latin typeface="Arial" charset="0"/>
              </a:rPr>
              <a:t> ≠ 0.</a:t>
            </a:r>
          </a:p>
          <a:p>
            <a:endParaRPr lang="it-IT" sz="2400">
              <a:latin typeface="Arial" charset="0"/>
            </a:endParaRPr>
          </a:p>
          <a:p>
            <a:r>
              <a:rPr lang="it-IT" sz="2400">
                <a:latin typeface="Arial" charset="0"/>
              </a:rPr>
              <a:t>Do we have to think that in the solar atmosphere there are magnetic monopoles? More probably, some componets of B are hidden in the form of turbulent fields.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11"/>
          <p:cNvSpPr txBox="1">
            <a:spLocks noChangeArrowheads="1"/>
          </p:cNvSpPr>
          <p:nvPr/>
        </p:nvSpPr>
        <p:spPr bwMode="auto">
          <a:xfrm>
            <a:off x="2284413" y="239713"/>
            <a:ext cx="4618037" cy="558800"/>
          </a:xfrm>
          <a:prstGeom prst="rect">
            <a:avLst/>
          </a:prstGeom>
          <a:noFill/>
          <a:ln w="9525">
            <a:solidFill>
              <a:schemeClr val="accent2"/>
            </a:solidFill>
            <a:miter lim="800000"/>
            <a:headEnd/>
            <a:tailEnd/>
          </a:ln>
        </p:spPr>
        <p:txBody>
          <a:bodyPr wrap="none">
            <a:spAutoFit/>
          </a:bodyPr>
          <a:lstStyle/>
          <a:p>
            <a:pPr algn="ctr"/>
            <a:r>
              <a:rPr lang="it-IT" sz="3000" b="1">
                <a:solidFill>
                  <a:schemeClr val="accent2"/>
                </a:solidFill>
                <a:latin typeface="Arial" charset="0"/>
              </a:rPr>
              <a:t>Scattering polarization I </a:t>
            </a:r>
          </a:p>
        </p:txBody>
      </p:sp>
      <p:sp>
        <p:nvSpPr>
          <p:cNvPr id="68611" name="CasellaDiTesto 3"/>
          <p:cNvSpPr txBox="1">
            <a:spLocks noChangeArrowheads="1"/>
          </p:cNvSpPr>
          <p:nvPr/>
        </p:nvSpPr>
        <p:spPr bwMode="auto">
          <a:xfrm>
            <a:off x="533400" y="1066800"/>
            <a:ext cx="7915275" cy="4748213"/>
          </a:xfrm>
          <a:prstGeom prst="rect">
            <a:avLst/>
          </a:prstGeom>
          <a:noFill/>
          <a:ln w="9525">
            <a:noFill/>
            <a:miter lim="800000"/>
            <a:headEnd/>
            <a:tailEnd/>
          </a:ln>
        </p:spPr>
        <p:txBody>
          <a:bodyPr>
            <a:spAutoFit/>
          </a:bodyPr>
          <a:lstStyle/>
          <a:p>
            <a:r>
              <a:rPr lang="it-IT" sz="2400">
                <a:latin typeface="Arial" charset="0"/>
              </a:rPr>
              <a:t>But the Zeeman effect is not the only mechanism that can produce polarization in solar spectral lines. There is are another physical phenomenon capable of doing so, scattering polarization.</a:t>
            </a:r>
          </a:p>
          <a:p>
            <a:r>
              <a:rPr lang="it-IT" sz="2400">
                <a:latin typeface="Arial" charset="0"/>
              </a:rPr>
              <a:t>The physical laws controlling this phenomenon have been first derived by means of classical approaches, and then generalized to account for quantum mechanics. In the simplest case of a two level atom whose lower level is "naturally" populated, each spectral line can be characterized by a polarizability factor, usually denoted by the symbol </a:t>
            </a:r>
            <a:r>
              <a:rPr lang="it-IT" sz="2400" i="1">
                <a:latin typeface="Arial" charset="0"/>
              </a:rPr>
              <a:t>W</a:t>
            </a:r>
            <a:r>
              <a:rPr lang="it-IT" sz="2400" baseline="-25000">
                <a:latin typeface="Arial" charset="0"/>
              </a:rPr>
              <a:t>2</a:t>
            </a:r>
            <a:r>
              <a:rPr lang="it-IT" sz="2400">
                <a:latin typeface="Arial" charset="0"/>
              </a:rPr>
              <a:t>, which depends on the atomic properties of the line.</a:t>
            </a:r>
          </a:p>
          <a:p>
            <a:endParaRPr lang="it-IT">
              <a:latin typeface="Arial" charset="0"/>
            </a:endParaRPr>
          </a:p>
        </p:txBody>
      </p:sp>
      <p:pic>
        <p:nvPicPr>
          <p:cNvPr id="68612" name="Immagine 9" descr="fig22.tiff"/>
          <p:cNvPicPr>
            <a:picLocks noChangeAspect="1"/>
          </p:cNvPicPr>
          <p:nvPr/>
        </p:nvPicPr>
        <p:blipFill>
          <a:blip r:embed="rId3"/>
          <a:srcRect/>
          <a:stretch>
            <a:fillRect/>
          </a:stretch>
        </p:blipFill>
        <p:spPr bwMode="auto">
          <a:xfrm>
            <a:off x="2057400" y="5638800"/>
            <a:ext cx="4495800" cy="1219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11"/>
          <p:cNvSpPr txBox="1">
            <a:spLocks noChangeArrowheads="1"/>
          </p:cNvSpPr>
          <p:nvPr/>
        </p:nvSpPr>
        <p:spPr bwMode="auto">
          <a:xfrm>
            <a:off x="2266950" y="239713"/>
            <a:ext cx="4651375" cy="554037"/>
          </a:xfrm>
          <a:prstGeom prst="rect">
            <a:avLst/>
          </a:prstGeom>
          <a:noFill/>
          <a:ln w="9525">
            <a:solidFill>
              <a:schemeClr val="accent2"/>
            </a:solidFill>
            <a:miter lim="800000"/>
            <a:headEnd/>
            <a:tailEnd/>
          </a:ln>
        </p:spPr>
        <p:txBody>
          <a:bodyPr wrap="none">
            <a:spAutoFit/>
          </a:bodyPr>
          <a:lstStyle/>
          <a:p>
            <a:pPr algn="ctr"/>
            <a:r>
              <a:rPr lang="it-IT" sz="3000" b="1">
                <a:solidFill>
                  <a:schemeClr val="accent2"/>
                </a:solidFill>
                <a:latin typeface="Arial" charset="0"/>
              </a:rPr>
              <a:t>Scattering polarization II </a:t>
            </a:r>
          </a:p>
        </p:txBody>
      </p:sp>
      <p:grpSp>
        <p:nvGrpSpPr>
          <p:cNvPr id="70659" name="Group 28"/>
          <p:cNvGrpSpPr>
            <a:grpSpLocks/>
          </p:cNvGrpSpPr>
          <p:nvPr/>
        </p:nvGrpSpPr>
        <p:grpSpPr bwMode="auto">
          <a:xfrm>
            <a:off x="304800" y="1524000"/>
            <a:ext cx="2590800" cy="3505200"/>
            <a:chOff x="192" y="527"/>
            <a:chExt cx="1632" cy="1680"/>
          </a:xfrm>
        </p:grpSpPr>
        <p:sp>
          <p:nvSpPr>
            <p:cNvPr id="70662" name="Line 9"/>
            <p:cNvSpPr>
              <a:spLocks noChangeShapeType="1"/>
            </p:cNvSpPr>
            <p:nvPr/>
          </p:nvSpPr>
          <p:spPr bwMode="auto">
            <a:xfrm flipH="1" flipV="1">
              <a:off x="960" y="527"/>
              <a:ext cx="0" cy="1680"/>
            </a:xfrm>
            <a:prstGeom prst="line">
              <a:avLst/>
            </a:prstGeom>
            <a:noFill/>
            <a:ln w="9525">
              <a:solidFill>
                <a:schemeClr val="tx1"/>
              </a:solidFill>
              <a:round/>
              <a:headEnd/>
              <a:tailEnd type="triangle" w="med" len="med"/>
            </a:ln>
          </p:spPr>
          <p:txBody>
            <a:bodyPr wrap="none" anchor="ctr"/>
            <a:lstStyle/>
            <a:p>
              <a:endParaRPr lang="en-US"/>
            </a:p>
          </p:txBody>
        </p:sp>
        <p:sp>
          <p:nvSpPr>
            <p:cNvPr id="70663" name="Line 10"/>
            <p:cNvSpPr>
              <a:spLocks noChangeShapeType="1"/>
            </p:cNvSpPr>
            <p:nvPr/>
          </p:nvSpPr>
          <p:spPr bwMode="auto">
            <a:xfrm flipV="1">
              <a:off x="192" y="1267"/>
              <a:ext cx="1584" cy="0"/>
            </a:xfrm>
            <a:prstGeom prst="line">
              <a:avLst/>
            </a:prstGeom>
            <a:noFill/>
            <a:ln w="9525">
              <a:solidFill>
                <a:schemeClr val="tx1"/>
              </a:solidFill>
              <a:round/>
              <a:headEnd/>
              <a:tailEnd type="triangle" w="med" len="med"/>
            </a:ln>
          </p:spPr>
          <p:txBody>
            <a:bodyPr wrap="none" anchor="ctr"/>
            <a:lstStyle/>
            <a:p>
              <a:endParaRPr lang="en-US"/>
            </a:p>
          </p:txBody>
        </p:sp>
        <p:sp>
          <p:nvSpPr>
            <p:cNvPr id="70664" name="Line 11"/>
            <p:cNvSpPr>
              <a:spLocks noChangeShapeType="1"/>
            </p:cNvSpPr>
            <p:nvPr/>
          </p:nvSpPr>
          <p:spPr bwMode="auto">
            <a:xfrm flipH="1">
              <a:off x="240" y="1103"/>
              <a:ext cx="1248" cy="379"/>
            </a:xfrm>
            <a:prstGeom prst="line">
              <a:avLst/>
            </a:prstGeom>
            <a:noFill/>
            <a:ln w="9525">
              <a:solidFill>
                <a:schemeClr val="tx1"/>
              </a:solidFill>
              <a:round/>
              <a:headEnd/>
              <a:tailEnd type="triangle" w="med" len="med"/>
            </a:ln>
          </p:spPr>
          <p:txBody>
            <a:bodyPr wrap="none" anchor="ctr"/>
            <a:lstStyle/>
            <a:p>
              <a:endParaRPr lang="en-US"/>
            </a:p>
          </p:txBody>
        </p:sp>
        <p:sp>
          <p:nvSpPr>
            <p:cNvPr id="70665" name="Line 12"/>
            <p:cNvSpPr>
              <a:spLocks noChangeShapeType="1"/>
            </p:cNvSpPr>
            <p:nvPr/>
          </p:nvSpPr>
          <p:spPr bwMode="auto">
            <a:xfrm>
              <a:off x="960" y="1329"/>
              <a:ext cx="0" cy="687"/>
            </a:xfrm>
            <a:prstGeom prst="line">
              <a:avLst/>
            </a:prstGeom>
            <a:noFill/>
            <a:ln w="25400">
              <a:solidFill>
                <a:srgbClr val="FF0000"/>
              </a:solidFill>
              <a:round/>
              <a:headEnd type="triangle" w="med" len="med"/>
              <a:tailEnd/>
            </a:ln>
          </p:spPr>
          <p:txBody>
            <a:bodyPr wrap="none" anchor="ctr"/>
            <a:lstStyle/>
            <a:p>
              <a:endParaRPr lang="en-US"/>
            </a:p>
          </p:txBody>
        </p:sp>
        <p:sp>
          <p:nvSpPr>
            <p:cNvPr id="70666" name="Line 13"/>
            <p:cNvSpPr>
              <a:spLocks noChangeShapeType="1"/>
            </p:cNvSpPr>
            <p:nvPr/>
          </p:nvSpPr>
          <p:spPr bwMode="auto">
            <a:xfrm flipV="1">
              <a:off x="960" y="657"/>
              <a:ext cx="672" cy="611"/>
            </a:xfrm>
            <a:prstGeom prst="line">
              <a:avLst/>
            </a:prstGeom>
            <a:noFill/>
            <a:ln w="25400">
              <a:solidFill>
                <a:srgbClr val="FF0000"/>
              </a:solidFill>
              <a:round/>
              <a:headEnd/>
              <a:tailEnd type="triangle" w="med" len="med"/>
            </a:ln>
          </p:spPr>
          <p:txBody>
            <a:bodyPr wrap="none" anchor="ctr"/>
            <a:lstStyle/>
            <a:p>
              <a:endParaRPr lang="en-US"/>
            </a:p>
          </p:txBody>
        </p:sp>
        <p:sp>
          <p:nvSpPr>
            <p:cNvPr id="70667" name="Line 14"/>
            <p:cNvSpPr>
              <a:spLocks noChangeShapeType="1"/>
            </p:cNvSpPr>
            <p:nvPr/>
          </p:nvSpPr>
          <p:spPr bwMode="auto">
            <a:xfrm flipV="1">
              <a:off x="1200" y="848"/>
              <a:ext cx="336" cy="115"/>
            </a:xfrm>
            <a:prstGeom prst="line">
              <a:avLst/>
            </a:prstGeom>
            <a:noFill/>
            <a:ln w="25400">
              <a:solidFill>
                <a:srgbClr val="0000FF"/>
              </a:solidFill>
              <a:round/>
              <a:headEnd type="arrow" w="sm" len="sm"/>
              <a:tailEnd type="arrow" w="sm" len="sm"/>
            </a:ln>
          </p:spPr>
          <p:txBody>
            <a:bodyPr wrap="none" anchor="ctr"/>
            <a:lstStyle/>
            <a:p>
              <a:endParaRPr lang="en-US"/>
            </a:p>
          </p:txBody>
        </p:sp>
        <p:sp>
          <p:nvSpPr>
            <p:cNvPr id="70668" name="Text Box 15"/>
            <p:cNvSpPr txBox="1">
              <a:spLocks noChangeArrowheads="1"/>
            </p:cNvSpPr>
            <p:nvPr/>
          </p:nvSpPr>
          <p:spPr bwMode="auto">
            <a:xfrm>
              <a:off x="1584" y="1252"/>
              <a:ext cx="180" cy="162"/>
            </a:xfrm>
            <a:prstGeom prst="rect">
              <a:avLst/>
            </a:prstGeom>
            <a:noFill/>
            <a:ln w="9525">
              <a:noFill/>
              <a:miter lim="800000"/>
              <a:headEnd/>
              <a:tailEnd/>
            </a:ln>
          </p:spPr>
          <p:txBody>
            <a:bodyPr>
              <a:spAutoFit/>
            </a:bodyPr>
            <a:lstStyle/>
            <a:p>
              <a:pPr eaLnBrk="0" hangingPunct="0"/>
              <a:r>
                <a:rPr lang="it-IT" sz="1600" b="1">
                  <a:latin typeface="Times New Roman" pitchFamily="-32" charset="0"/>
                </a:rPr>
                <a:t>y</a:t>
              </a:r>
            </a:p>
          </p:txBody>
        </p:sp>
        <p:sp>
          <p:nvSpPr>
            <p:cNvPr id="70669" name="Text Box 16"/>
            <p:cNvSpPr txBox="1">
              <a:spLocks noChangeArrowheads="1"/>
            </p:cNvSpPr>
            <p:nvPr/>
          </p:nvSpPr>
          <p:spPr bwMode="auto">
            <a:xfrm>
              <a:off x="300" y="1443"/>
              <a:ext cx="180" cy="162"/>
            </a:xfrm>
            <a:prstGeom prst="rect">
              <a:avLst/>
            </a:prstGeom>
            <a:noFill/>
            <a:ln w="9525">
              <a:noFill/>
              <a:miter lim="800000"/>
              <a:headEnd/>
              <a:tailEnd/>
            </a:ln>
          </p:spPr>
          <p:txBody>
            <a:bodyPr>
              <a:spAutoFit/>
            </a:bodyPr>
            <a:lstStyle/>
            <a:p>
              <a:pPr eaLnBrk="0" hangingPunct="0"/>
              <a:r>
                <a:rPr lang="it-IT" sz="1600" b="1">
                  <a:latin typeface="Times New Roman" pitchFamily="-32" charset="0"/>
                </a:rPr>
                <a:t>x</a:t>
              </a:r>
            </a:p>
          </p:txBody>
        </p:sp>
        <p:sp>
          <p:nvSpPr>
            <p:cNvPr id="70670" name="Arco 17"/>
            <p:cNvSpPr>
              <a:spLocks/>
            </p:cNvSpPr>
            <p:nvPr/>
          </p:nvSpPr>
          <p:spPr bwMode="auto">
            <a:xfrm>
              <a:off x="960" y="947"/>
              <a:ext cx="215" cy="153"/>
            </a:xfrm>
            <a:custGeom>
              <a:avLst/>
              <a:gdLst>
                <a:gd name="T0" fmla="*/ 0 w 21449"/>
                <a:gd name="T1" fmla="*/ 0 h 21600"/>
                <a:gd name="T2" fmla="*/ 0 w 21449"/>
                <a:gd name="T3" fmla="*/ 0 h 21600"/>
                <a:gd name="T4" fmla="*/ 0 w 21449"/>
                <a:gd name="T5" fmla="*/ 0 h 21600"/>
                <a:gd name="T6" fmla="*/ 0 60000 65536"/>
                <a:gd name="T7" fmla="*/ 0 60000 65536"/>
                <a:gd name="T8" fmla="*/ 0 60000 65536"/>
                <a:gd name="T9" fmla="*/ 0 w 21449"/>
                <a:gd name="T10" fmla="*/ 0 h 21600"/>
                <a:gd name="T11" fmla="*/ 21449 w 21449"/>
                <a:gd name="T12" fmla="*/ 21600 h 21600"/>
              </a:gdLst>
              <a:ahLst/>
              <a:cxnLst>
                <a:cxn ang="T6">
                  <a:pos x="T0" y="T1"/>
                </a:cxn>
                <a:cxn ang="T7">
                  <a:pos x="T2" y="T3"/>
                </a:cxn>
                <a:cxn ang="T8">
                  <a:pos x="T4" y="T5"/>
                </a:cxn>
              </a:cxnLst>
              <a:rect l="T9" t="T10" r="T11" b="T12"/>
              <a:pathLst>
                <a:path w="21449" h="21600" fill="none" extrusionOk="0">
                  <a:moveTo>
                    <a:pt x="0" y="0"/>
                  </a:moveTo>
                  <a:cubicBezTo>
                    <a:pt x="10943" y="0"/>
                    <a:pt x="20158" y="8184"/>
                    <a:pt x="21449" y="19051"/>
                  </a:cubicBezTo>
                </a:path>
                <a:path w="21449" h="21600" stroke="0" extrusionOk="0">
                  <a:moveTo>
                    <a:pt x="0" y="0"/>
                  </a:moveTo>
                  <a:cubicBezTo>
                    <a:pt x="10943" y="0"/>
                    <a:pt x="20158" y="8184"/>
                    <a:pt x="21449" y="19051"/>
                  </a:cubicBezTo>
                  <a:lnTo>
                    <a:pt x="0" y="21600"/>
                  </a:lnTo>
                  <a:close/>
                </a:path>
              </a:pathLst>
            </a:custGeom>
            <a:noFill/>
            <a:ln w="9525">
              <a:solidFill>
                <a:schemeClr val="tx1"/>
              </a:solidFill>
              <a:round/>
              <a:headEnd/>
              <a:tailEnd/>
            </a:ln>
          </p:spPr>
          <p:txBody>
            <a:bodyPr wrap="none" anchor="ctr"/>
            <a:lstStyle/>
            <a:p>
              <a:endParaRPr lang="en-US"/>
            </a:p>
          </p:txBody>
        </p:sp>
        <p:sp>
          <p:nvSpPr>
            <p:cNvPr id="70671" name="Text Box 18"/>
            <p:cNvSpPr txBox="1">
              <a:spLocks noChangeArrowheads="1"/>
            </p:cNvSpPr>
            <p:nvPr/>
          </p:nvSpPr>
          <p:spPr bwMode="auto">
            <a:xfrm>
              <a:off x="1008" y="787"/>
              <a:ext cx="217" cy="192"/>
            </a:xfrm>
            <a:prstGeom prst="rect">
              <a:avLst/>
            </a:prstGeom>
            <a:noFill/>
            <a:ln w="9525">
              <a:noFill/>
              <a:miter lim="800000"/>
              <a:headEnd/>
              <a:tailEnd/>
            </a:ln>
          </p:spPr>
          <p:txBody>
            <a:bodyPr>
              <a:spAutoFit/>
            </a:bodyPr>
            <a:lstStyle/>
            <a:p>
              <a:pPr eaLnBrk="0" hangingPunct="0"/>
              <a:r>
                <a:rPr lang="it-IT" sz="2000">
                  <a:latin typeface="Times New Roman" pitchFamily="-32" charset="0"/>
                  <a:sym typeface="Symbol" pitchFamily="-32" charset="2"/>
                </a:rPr>
                <a:t></a:t>
              </a:r>
              <a:endParaRPr lang="it-IT" sz="2400">
                <a:latin typeface="Times New Roman" pitchFamily="-32" charset="0"/>
              </a:endParaRPr>
            </a:p>
          </p:txBody>
        </p:sp>
        <p:sp>
          <p:nvSpPr>
            <p:cNvPr id="70672" name="Line 19"/>
            <p:cNvSpPr>
              <a:spLocks noChangeShapeType="1"/>
            </p:cNvSpPr>
            <p:nvPr/>
          </p:nvSpPr>
          <p:spPr bwMode="auto">
            <a:xfrm flipH="1">
              <a:off x="624" y="1252"/>
              <a:ext cx="336" cy="764"/>
            </a:xfrm>
            <a:prstGeom prst="line">
              <a:avLst/>
            </a:prstGeom>
            <a:noFill/>
            <a:ln w="9525">
              <a:solidFill>
                <a:schemeClr val="tx1"/>
              </a:solidFill>
              <a:round/>
              <a:headEnd/>
              <a:tailEnd/>
            </a:ln>
          </p:spPr>
          <p:txBody>
            <a:bodyPr wrap="none" anchor="ctr"/>
            <a:lstStyle/>
            <a:p>
              <a:endParaRPr lang="en-US"/>
            </a:p>
          </p:txBody>
        </p:sp>
        <p:sp>
          <p:nvSpPr>
            <p:cNvPr id="70673" name="Line 20"/>
            <p:cNvSpPr>
              <a:spLocks noChangeShapeType="1"/>
            </p:cNvSpPr>
            <p:nvPr/>
          </p:nvSpPr>
          <p:spPr bwMode="auto">
            <a:xfrm>
              <a:off x="960" y="1252"/>
              <a:ext cx="336" cy="764"/>
            </a:xfrm>
            <a:prstGeom prst="line">
              <a:avLst/>
            </a:prstGeom>
            <a:noFill/>
            <a:ln w="9525">
              <a:solidFill>
                <a:schemeClr val="tx1"/>
              </a:solidFill>
              <a:round/>
              <a:headEnd/>
              <a:tailEnd/>
            </a:ln>
          </p:spPr>
          <p:txBody>
            <a:bodyPr wrap="none" anchor="ctr"/>
            <a:lstStyle/>
            <a:p>
              <a:endParaRPr lang="en-US"/>
            </a:p>
          </p:txBody>
        </p:sp>
        <p:sp>
          <p:nvSpPr>
            <p:cNvPr id="70674" name="Oval 21"/>
            <p:cNvSpPr>
              <a:spLocks noChangeArrowheads="1"/>
            </p:cNvSpPr>
            <p:nvPr/>
          </p:nvSpPr>
          <p:spPr bwMode="auto">
            <a:xfrm>
              <a:off x="624" y="1940"/>
              <a:ext cx="671" cy="191"/>
            </a:xfrm>
            <a:prstGeom prst="ellipse">
              <a:avLst/>
            </a:prstGeom>
            <a:noFill/>
            <a:ln w="9525">
              <a:solidFill>
                <a:schemeClr val="tx1"/>
              </a:solidFill>
              <a:round/>
              <a:headEnd/>
              <a:tailEnd/>
            </a:ln>
          </p:spPr>
          <p:txBody>
            <a:bodyPr wrap="none" anchor="ctr"/>
            <a:lstStyle/>
            <a:p>
              <a:endParaRPr lang="en-US"/>
            </a:p>
          </p:txBody>
        </p:sp>
        <p:sp>
          <p:nvSpPr>
            <p:cNvPr id="70675" name="Text Box 22"/>
            <p:cNvSpPr txBox="1">
              <a:spLocks noChangeArrowheads="1"/>
            </p:cNvSpPr>
            <p:nvPr/>
          </p:nvSpPr>
          <p:spPr bwMode="auto">
            <a:xfrm>
              <a:off x="780" y="527"/>
              <a:ext cx="173" cy="162"/>
            </a:xfrm>
            <a:prstGeom prst="rect">
              <a:avLst/>
            </a:prstGeom>
            <a:noFill/>
            <a:ln w="9525">
              <a:noFill/>
              <a:miter lim="800000"/>
              <a:headEnd/>
              <a:tailEnd/>
            </a:ln>
          </p:spPr>
          <p:txBody>
            <a:bodyPr>
              <a:spAutoFit/>
            </a:bodyPr>
            <a:lstStyle/>
            <a:p>
              <a:pPr eaLnBrk="0" hangingPunct="0"/>
              <a:r>
                <a:rPr lang="it-IT" sz="1600" b="1">
                  <a:latin typeface="Times New Roman" pitchFamily="-32" charset="0"/>
                </a:rPr>
                <a:t>z</a:t>
              </a:r>
            </a:p>
          </p:txBody>
        </p:sp>
        <p:grpSp>
          <p:nvGrpSpPr>
            <p:cNvPr id="70676" name="Group 23"/>
            <p:cNvGrpSpPr>
              <a:grpSpLocks/>
            </p:cNvGrpSpPr>
            <p:nvPr/>
          </p:nvGrpSpPr>
          <p:grpSpPr bwMode="auto">
            <a:xfrm>
              <a:off x="1591" y="527"/>
              <a:ext cx="233" cy="184"/>
              <a:chOff x="1574" y="1501"/>
              <a:chExt cx="233" cy="184"/>
            </a:xfrm>
          </p:grpSpPr>
          <p:sp>
            <p:nvSpPr>
              <p:cNvPr id="70677" name="Text Box 24"/>
              <p:cNvSpPr txBox="1">
                <a:spLocks noChangeArrowheads="1"/>
              </p:cNvSpPr>
              <p:nvPr/>
            </p:nvSpPr>
            <p:spPr bwMode="auto">
              <a:xfrm>
                <a:off x="1574" y="1501"/>
                <a:ext cx="233" cy="184"/>
              </a:xfrm>
              <a:prstGeom prst="rect">
                <a:avLst/>
              </a:prstGeom>
              <a:noFill/>
              <a:ln w="9525">
                <a:noFill/>
                <a:miter lim="800000"/>
                <a:headEnd/>
                <a:tailEnd/>
              </a:ln>
            </p:spPr>
            <p:txBody>
              <a:bodyPr>
                <a:spAutoFit/>
              </a:bodyPr>
              <a:lstStyle/>
              <a:p>
                <a:pPr eaLnBrk="0" hangingPunct="0"/>
                <a:r>
                  <a:rPr lang="it-IT" sz="1900" b="1">
                    <a:latin typeface="Times New Roman" pitchFamily="-32" charset="0"/>
                    <a:sym typeface="Symbol" pitchFamily="-32" charset="2"/>
                  </a:rPr>
                  <a:t></a:t>
                </a:r>
                <a:endParaRPr lang="it-IT" sz="2400">
                  <a:solidFill>
                    <a:srgbClr val="FF0000"/>
                  </a:solidFill>
                  <a:latin typeface="Times New Roman" pitchFamily="-32" charset="0"/>
                </a:endParaRPr>
              </a:p>
            </p:txBody>
          </p:sp>
          <p:sp>
            <p:nvSpPr>
              <p:cNvPr id="70678" name="Line 25"/>
              <p:cNvSpPr>
                <a:spLocks noChangeShapeType="1"/>
              </p:cNvSpPr>
              <p:nvPr/>
            </p:nvSpPr>
            <p:spPr bwMode="auto">
              <a:xfrm>
                <a:off x="1632" y="1530"/>
                <a:ext cx="168" cy="0"/>
              </a:xfrm>
              <a:prstGeom prst="line">
                <a:avLst/>
              </a:prstGeom>
              <a:noFill/>
              <a:ln w="9525">
                <a:solidFill>
                  <a:schemeClr val="tx1"/>
                </a:solidFill>
                <a:round/>
                <a:headEnd/>
                <a:tailEnd type="triangle" w="med" len="med"/>
              </a:ln>
            </p:spPr>
            <p:txBody>
              <a:bodyPr wrap="none" anchor="ctr"/>
              <a:lstStyle/>
              <a:p>
                <a:endParaRPr lang="en-US"/>
              </a:p>
            </p:txBody>
          </p:sp>
        </p:grpSp>
      </p:grpSp>
      <p:sp>
        <p:nvSpPr>
          <p:cNvPr id="70660" name="Text Box 7"/>
          <p:cNvSpPr txBox="1">
            <a:spLocks noChangeArrowheads="1"/>
          </p:cNvSpPr>
          <p:nvPr/>
        </p:nvSpPr>
        <p:spPr bwMode="auto">
          <a:xfrm>
            <a:off x="2971800" y="1143000"/>
            <a:ext cx="6027738" cy="4154488"/>
          </a:xfrm>
          <a:prstGeom prst="rect">
            <a:avLst/>
          </a:prstGeom>
          <a:noFill/>
          <a:ln w="9525">
            <a:noFill/>
            <a:miter lim="800000"/>
            <a:headEnd/>
            <a:tailEnd/>
          </a:ln>
        </p:spPr>
        <p:txBody>
          <a:bodyPr>
            <a:spAutoFit/>
          </a:bodyPr>
          <a:lstStyle/>
          <a:p>
            <a:r>
              <a:rPr lang="it-IT" sz="2400">
                <a:latin typeface="Arial" charset="0"/>
              </a:rPr>
              <a:t>This phenomenon can be observed in the solar spectrum by observing either the outermost layers of the sun (like prominences and the corona) or observing directly the disk at close distances from the limb (limb polarization).</a:t>
            </a:r>
          </a:p>
          <a:p>
            <a:endParaRPr lang="it-IT" sz="2400">
              <a:latin typeface="Arial" charset="0"/>
            </a:endParaRPr>
          </a:p>
          <a:p>
            <a:r>
              <a:rPr lang="it-IT" sz="2400">
                <a:latin typeface="Arial" charset="0"/>
              </a:rPr>
              <a:t>The fundamental ingredient for limb polarization is the anisotropy of the photospheric radiation field (due to geometry or to limb-darkening).</a:t>
            </a:r>
          </a:p>
        </p:txBody>
      </p:sp>
      <p:sp>
        <p:nvSpPr>
          <p:cNvPr id="27" name="CasellaDiTesto 26"/>
          <p:cNvSpPr txBox="1"/>
          <p:nvPr/>
        </p:nvSpPr>
        <p:spPr>
          <a:xfrm>
            <a:off x="304800" y="5410200"/>
            <a:ext cx="8382000" cy="1200150"/>
          </a:xfrm>
          <a:prstGeom prst="rect">
            <a:avLst/>
          </a:prstGeom>
          <a:noFill/>
        </p:spPr>
        <p:txBody>
          <a:bodyPr>
            <a:spAutoFit/>
          </a:bodyPr>
          <a:lstStyle/>
          <a:p>
            <a:r>
              <a:rPr lang="it-IT" sz="2400">
                <a:latin typeface="Arial" charset="0"/>
              </a:rPr>
              <a:t>An important property of scattering polarization is that it can be modified by the presence of a magnetic field (Hanle effect). It results in a further diagnostic tool for </a:t>
            </a:r>
            <a:r>
              <a:rPr lang="it-IT" sz="2400" b="1">
                <a:latin typeface="Arial" charset="0"/>
              </a:rPr>
              <a:t>B.</a:t>
            </a:r>
            <a:r>
              <a:rPr lang="it-IT" sz="2400">
                <a:latin typeface="Arial" charset="0"/>
              </a:rPr>
              <a:t>  </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3"/>
          <p:cNvSpPr txBox="1">
            <a:spLocks noChangeArrowheads="1"/>
          </p:cNvSpPr>
          <p:nvPr/>
        </p:nvSpPr>
        <p:spPr bwMode="auto">
          <a:xfrm>
            <a:off x="228600" y="765175"/>
            <a:ext cx="8610600" cy="1200150"/>
          </a:xfrm>
          <a:prstGeom prst="rect">
            <a:avLst/>
          </a:prstGeom>
          <a:noFill/>
          <a:ln w="9525">
            <a:noFill/>
            <a:miter lim="800000"/>
            <a:headEnd/>
            <a:tailEnd/>
          </a:ln>
        </p:spPr>
        <p:txBody>
          <a:bodyPr>
            <a:spAutoFit/>
          </a:bodyPr>
          <a:lstStyle/>
          <a:p>
            <a:pPr eaLnBrk="0" hangingPunct="0"/>
            <a:r>
              <a:rPr lang="it-IT" sz="2400" u="sng">
                <a:solidFill>
                  <a:schemeClr val="accent2"/>
                </a:solidFill>
                <a:latin typeface="Arial" charset="0"/>
              </a:rPr>
              <a:t>Second Solar Spectrum</a:t>
            </a:r>
            <a:r>
              <a:rPr lang="it-IT" sz="2400">
                <a:latin typeface="Arial" charset="0"/>
              </a:rPr>
              <a:t> </a:t>
            </a:r>
            <a:r>
              <a:rPr lang="it-IT" sz="2400">
                <a:solidFill>
                  <a:schemeClr val="accent2"/>
                </a:solidFill>
                <a:latin typeface="Arial" charset="0"/>
              </a:rPr>
              <a:t>(</a:t>
            </a:r>
            <a:r>
              <a:rPr lang="it-IT" sz="2400">
                <a:solidFill>
                  <a:srgbClr val="FF0000"/>
                </a:solidFill>
                <a:latin typeface="Arial" charset="0"/>
              </a:rPr>
              <a:t>Ivanov, 1991</a:t>
            </a:r>
            <a:r>
              <a:rPr lang="it-IT" sz="2400">
                <a:solidFill>
                  <a:schemeClr val="accent2"/>
                </a:solidFill>
                <a:latin typeface="Arial" charset="0"/>
              </a:rPr>
              <a:t>):</a:t>
            </a:r>
            <a:r>
              <a:rPr lang="it-IT" sz="2400">
                <a:latin typeface="Arial" charset="0"/>
              </a:rPr>
              <a:t> linearly polarized spectrum of the solar radiation coming from quiet regions close to the limb.</a:t>
            </a:r>
          </a:p>
        </p:txBody>
      </p:sp>
      <p:sp>
        <p:nvSpPr>
          <p:cNvPr id="72707" name="Text Box 4"/>
          <p:cNvSpPr txBox="1">
            <a:spLocks noChangeArrowheads="1"/>
          </p:cNvSpPr>
          <p:nvPr/>
        </p:nvSpPr>
        <p:spPr bwMode="auto">
          <a:xfrm>
            <a:off x="6588125" y="4652963"/>
            <a:ext cx="2466975" cy="1558925"/>
          </a:xfrm>
          <a:prstGeom prst="rect">
            <a:avLst/>
          </a:prstGeom>
          <a:noFill/>
          <a:ln w="9525">
            <a:noFill/>
            <a:miter lim="800000"/>
            <a:headEnd/>
            <a:tailEnd/>
          </a:ln>
        </p:spPr>
        <p:txBody>
          <a:bodyPr>
            <a:spAutoFit/>
          </a:bodyPr>
          <a:lstStyle/>
          <a:p>
            <a:pPr eaLnBrk="0" hangingPunct="0"/>
            <a:r>
              <a:rPr lang="it-IT" sz="1600">
                <a:latin typeface="Times New Roman" pitchFamily="-32" charset="0"/>
              </a:rPr>
              <a:t>A. Gandorfer, “The Second Solar Spectrum”, Vol II, 2002.</a:t>
            </a:r>
          </a:p>
          <a:p>
            <a:pPr eaLnBrk="0" hangingPunct="0"/>
            <a:r>
              <a:rPr lang="it-IT" sz="1600">
                <a:latin typeface="Times New Roman" pitchFamily="-32" charset="0"/>
              </a:rPr>
              <a:t>Observation close to the south solar pole, 5 arcsec inside the limb.</a:t>
            </a:r>
          </a:p>
        </p:txBody>
      </p:sp>
      <p:grpSp>
        <p:nvGrpSpPr>
          <p:cNvPr id="72708" name="Group 5"/>
          <p:cNvGrpSpPr>
            <a:grpSpLocks/>
          </p:cNvGrpSpPr>
          <p:nvPr/>
        </p:nvGrpSpPr>
        <p:grpSpPr bwMode="auto">
          <a:xfrm>
            <a:off x="250825" y="1981200"/>
            <a:ext cx="6265863" cy="4762500"/>
            <a:chOff x="0" y="1197"/>
            <a:chExt cx="3833" cy="3103"/>
          </a:xfrm>
        </p:grpSpPr>
        <p:grpSp>
          <p:nvGrpSpPr>
            <p:cNvPr id="72710" name="Group 6"/>
            <p:cNvGrpSpPr>
              <a:grpSpLocks/>
            </p:cNvGrpSpPr>
            <p:nvPr/>
          </p:nvGrpSpPr>
          <p:grpSpPr bwMode="auto">
            <a:xfrm>
              <a:off x="521" y="1296"/>
              <a:ext cx="3072" cy="2832"/>
              <a:chOff x="0" y="768"/>
              <a:chExt cx="3072" cy="2832"/>
            </a:xfrm>
          </p:grpSpPr>
          <p:sp>
            <p:nvSpPr>
              <p:cNvPr id="72715" name="Oval 7"/>
              <p:cNvSpPr>
                <a:spLocks noChangeAspect="1" noChangeArrowheads="1"/>
              </p:cNvSpPr>
              <p:nvPr/>
            </p:nvSpPr>
            <p:spPr bwMode="auto">
              <a:xfrm>
                <a:off x="192" y="768"/>
                <a:ext cx="2763" cy="2763"/>
              </a:xfrm>
              <a:prstGeom prst="ellipse">
                <a:avLst/>
              </a:prstGeom>
              <a:solidFill>
                <a:srgbClr val="FFFF00"/>
              </a:solidFill>
              <a:ln w="9525">
                <a:solidFill>
                  <a:schemeClr val="tx1"/>
                </a:solidFill>
                <a:round/>
                <a:headEnd/>
                <a:tailEnd/>
              </a:ln>
            </p:spPr>
            <p:txBody>
              <a:bodyPr wrap="none" anchor="ctr"/>
              <a:lstStyle/>
              <a:p>
                <a:endParaRPr lang="en-US"/>
              </a:p>
            </p:txBody>
          </p:sp>
          <p:sp>
            <p:nvSpPr>
              <p:cNvPr id="72716" name="Rectangle 8"/>
              <p:cNvSpPr>
                <a:spLocks noChangeArrowheads="1"/>
              </p:cNvSpPr>
              <p:nvPr/>
            </p:nvSpPr>
            <p:spPr bwMode="auto">
              <a:xfrm>
                <a:off x="0" y="1248"/>
                <a:ext cx="3072" cy="2352"/>
              </a:xfrm>
              <a:prstGeom prst="rect">
                <a:avLst/>
              </a:prstGeom>
              <a:solidFill>
                <a:schemeClr val="bg1"/>
              </a:solidFill>
              <a:ln w="9525">
                <a:noFill/>
                <a:miter lim="800000"/>
                <a:headEnd/>
                <a:tailEnd/>
              </a:ln>
            </p:spPr>
            <p:txBody>
              <a:bodyPr wrap="none" anchor="ctr"/>
              <a:lstStyle/>
              <a:p>
                <a:endParaRPr lang="en-US"/>
              </a:p>
            </p:txBody>
          </p:sp>
          <p:grpSp>
            <p:nvGrpSpPr>
              <p:cNvPr id="72717" name="Group 9"/>
              <p:cNvGrpSpPr>
                <a:grpSpLocks/>
              </p:cNvGrpSpPr>
              <p:nvPr/>
            </p:nvGrpSpPr>
            <p:grpSpPr bwMode="auto">
              <a:xfrm>
                <a:off x="1296" y="816"/>
                <a:ext cx="596" cy="48"/>
                <a:chOff x="1296" y="816"/>
                <a:chExt cx="596" cy="48"/>
              </a:xfrm>
            </p:grpSpPr>
            <p:sp>
              <p:nvSpPr>
                <p:cNvPr id="72718" name="Rectangle 10"/>
                <p:cNvSpPr>
                  <a:spLocks noChangeArrowheads="1"/>
                </p:cNvSpPr>
                <p:nvPr/>
              </p:nvSpPr>
              <p:spPr bwMode="auto">
                <a:xfrm>
                  <a:off x="1392" y="816"/>
                  <a:ext cx="384" cy="48"/>
                </a:xfrm>
                <a:prstGeom prst="rect">
                  <a:avLst/>
                </a:prstGeom>
                <a:solidFill>
                  <a:schemeClr val="tx1">
                    <a:alpha val="50195"/>
                  </a:schemeClr>
                </a:solidFill>
                <a:ln w="9525">
                  <a:solidFill>
                    <a:schemeClr val="tx1"/>
                  </a:solidFill>
                  <a:miter lim="800000"/>
                  <a:headEnd/>
                  <a:tailEnd/>
                </a:ln>
              </p:spPr>
              <p:txBody>
                <a:bodyPr wrap="none" anchor="ctr"/>
                <a:lstStyle/>
                <a:p>
                  <a:endParaRPr lang="en-US"/>
                </a:p>
              </p:txBody>
            </p:sp>
            <p:sp>
              <p:nvSpPr>
                <p:cNvPr id="72719" name="Line 11"/>
                <p:cNvSpPr>
                  <a:spLocks noChangeShapeType="1"/>
                </p:cNvSpPr>
                <p:nvPr/>
              </p:nvSpPr>
              <p:spPr bwMode="auto">
                <a:xfrm>
                  <a:off x="1296" y="841"/>
                  <a:ext cx="596" cy="0"/>
                </a:xfrm>
                <a:prstGeom prst="line">
                  <a:avLst/>
                </a:prstGeom>
                <a:noFill/>
                <a:ln w="9525">
                  <a:solidFill>
                    <a:srgbClr val="FF0000"/>
                  </a:solidFill>
                  <a:round/>
                  <a:headEnd type="triangle" w="med" len="med"/>
                  <a:tailEnd type="triangle" w="med" len="med"/>
                </a:ln>
              </p:spPr>
              <p:txBody>
                <a:bodyPr wrap="none" anchor="ctr"/>
                <a:lstStyle/>
                <a:p>
                  <a:endParaRPr lang="en-US"/>
                </a:p>
              </p:txBody>
            </p:sp>
          </p:grpSp>
        </p:grpSp>
        <p:sp>
          <p:nvSpPr>
            <p:cNvPr id="72711" name="Text Box 12"/>
            <p:cNvSpPr txBox="1">
              <a:spLocks noChangeArrowheads="1"/>
            </p:cNvSpPr>
            <p:nvPr/>
          </p:nvSpPr>
          <p:spPr bwMode="auto">
            <a:xfrm>
              <a:off x="2417" y="1197"/>
              <a:ext cx="1023" cy="201"/>
            </a:xfrm>
            <a:prstGeom prst="rect">
              <a:avLst/>
            </a:prstGeom>
            <a:noFill/>
            <a:ln w="9525">
              <a:noFill/>
              <a:miter lim="800000"/>
              <a:headEnd/>
              <a:tailEnd/>
            </a:ln>
          </p:spPr>
          <p:txBody>
            <a:bodyPr>
              <a:spAutoFit/>
            </a:bodyPr>
            <a:lstStyle/>
            <a:p>
              <a:pPr eaLnBrk="0" hangingPunct="0"/>
              <a:r>
                <a:rPr lang="it-IT" sz="1400" b="1">
                  <a:latin typeface="Times New Roman" pitchFamily="-32" charset="0"/>
                </a:rPr>
                <a:t>Reference direction</a:t>
              </a:r>
              <a:endParaRPr lang="it-IT" sz="1400">
                <a:latin typeface="Times New Roman" pitchFamily="-32" charset="0"/>
              </a:endParaRPr>
            </a:p>
          </p:txBody>
        </p:sp>
        <p:pic>
          <p:nvPicPr>
            <p:cNvPr id="72712" name="Picture 13"/>
            <p:cNvPicPr>
              <a:picLocks noChangeAspect="1" noChangeArrowheads="1"/>
            </p:cNvPicPr>
            <p:nvPr/>
          </p:nvPicPr>
          <p:blipFill>
            <a:blip r:embed="rId3">
              <a:lum bright="-22000" contrast="40000"/>
            </a:blip>
            <a:srcRect/>
            <a:stretch>
              <a:fillRect/>
            </a:stretch>
          </p:blipFill>
          <p:spPr bwMode="auto">
            <a:xfrm>
              <a:off x="0" y="1734"/>
              <a:ext cx="3833" cy="2566"/>
            </a:xfrm>
            <a:prstGeom prst="rect">
              <a:avLst/>
            </a:prstGeom>
            <a:noFill/>
            <a:ln w="9525">
              <a:noFill/>
              <a:miter lim="800000"/>
              <a:headEnd/>
              <a:tailEnd/>
            </a:ln>
          </p:spPr>
        </p:pic>
        <p:sp>
          <p:nvSpPr>
            <p:cNvPr id="72713" name="Line 14"/>
            <p:cNvSpPr>
              <a:spLocks noChangeShapeType="1"/>
            </p:cNvSpPr>
            <p:nvPr/>
          </p:nvSpPr>
          <p:spPr bwMode="auto">
            <a:xfrm flipH="1">
              <a:off x="637" y="1443"/>
              <a:ext cx="1200" cy="672"/>
            </a:xfrm>
            <a:prstGeom prst="line">
              <a:avLst/>
            </a:prstGeom>
            <a:noFill/>
            <a:ln w="9525">
              <a:solidFill>
                <a:schemeClr val="tx1"/>
              </a:solidFill>
              <a:prstDash val="sysDot"/>
              <a:round/>
              <a:headEnd/>
              <a:tailEnd/>
            </a:ln>
          </p:spPr>
          <p:txBody>
            <a:bodyPr wrap="none" anchor="ctr"/>
            <a:lstStyle/>
            <a:p>
              <a:endParaRPr lang="en-US"/>
            </a:p>
          </p:txBody>
        </p:sp>
        <p:sp>
          <p:nvSpPr>
            <p:cNvPr id="72714" name="Line 15"/>
            <p:cNvSpPr>
              <a:spLocks noChangeShapeType="1"/>
            </p:cNvSpPr>
            <p:nvPr/>
          </p:nvSpPr>
          <p:spPr bwMode="auto">
            <a:xfrm>
              <a:off x="2406" y="1440"/>
              <a:ext cx="1200" cy="720"/>
            </a:xfrm>
            <a:prstGeom prst="line">
              <a:avLst/>
            </a:prstGeom>
            <a:noFill/>
            <a:ln w="9525">
              <a:solidFill>
                <a:schemeClr val="tx1"/>
              </a:solidFill>
              <a:prstDash val="sysDot"/>
              <a:round/>
              <a:headEnd/>
              <a:tailEnd/>
            </a:ln>
          </p:spPr>
          <p:txBody>
            <a:bodyPr wrap="none" anchor="ctr"/>
            <a:lstStyle/>
            <a:p>
              <a:endParaRPr lang="en-US"/>
            </a:p>
          </p:txBody>
        </p:sp>
      </p:grpSp>
      <p:sp>
        <p:nvSpPr>
          <p:cNvPr id="72709" name="Text Box 17"/>
          <p:cNvSpPr txBox="1">
            <a:spLocks noChangeArrowheads="1"/>
          </p:cNvSpPr>
          <p:nvPr/>
        </p:nvSpPr>
        <p:spPr bwMode="auto">
          <a:xfrm>
            <a:off x="1447800" y="188913"/>
            <a:ext cx="5715000" cy="554037"/>
          </a:xfrm>
          <a:prstGeom prst="rect">
            <a:avLst/>
          </a:prstGeom>
          <a:noFill/>
          <a:ln w="9525">
            <a:solidFill>
              <a:schemeClr val="accent2"/>
            </a:solidFill>
            <a:miter lim="800000"/>
            <a:headEnd/>
            <a:tailEnd/>
          </a:ln>
        </p:spPr>
        <p:txBody>
          <a:bodyPr>
            <a:spAutoFit/>
          </a:bodyPr>
          <a:lstStyle/>
          <a:p>
            <a:pPr algn="ctr"/>
            <a:r>
              <a:rPr lang="it-IT" sz="3000" b="1">
                <a:solidFill>
                  <a:schemeClr val="accent2"/>
                </a:solidFill>
                <a:latin typeface="Arial" charset="0"/>
              </a:rPr>
              <a:t>The Second Solar Spectrum</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1"/>
          <p:cNvSpPr txBox="1">
            <a:spLocks noChangeArrowheads="1"/>
          </p:cNvSpPr>
          <p:nvPr/>
        </p:nvSpPr>
        <p:spPr bwMode="auto">
          <a:xfrm>
            <a:off x="3252788" y="239713"/>
            <a:ext cx="2730500" cy="554037"/>
          </a:xfrm>
          <a:prstGeom prst="rect">
            <a:avLst/>
          </a:prstGeom>
          <a:noFill/>
          <a:ln w="9525">
            <a:solidFill>
              <a:schemeClr val="accent2"/>
            </a:solidFill>
            <a:miter lim="800000"/>
            <a:headEnd/>
            <a:tailEnd/>
          </a:ln>
        </p:spPr>
        <p:txBody>
          <a:bodyPr wrap="none">
            <a:spAutoFit/>
          </a:bodyPr>
          <a:lstStyle/>
          <a:p>
            <a:pPr algn="ctr"/>
            <a:r>
              <a:rPr lang="it-IT" sz="3000" b="1">
                <a:solidFill>
                  <a:schemeClr val="accent2"/>
                </a:solidFill>
                <a:latin typeface="Arial" charset="0"/>
              </a:rPr>
              <a:t>Line shapes II</a:t>
            </a:r>
            <a:endParaRPr lang="it-IT" sz="2400" b="1">
              <a:solidFill>
                <a:schemeClr val="accent2"/>
              </a:solidFill>
              <a:latin typeface="Arial" charset="0"/>
            </a:endParaRPr>
          </a:p>
        </p:txBody>
      </p:sp>
      <p:pic>
        <p:nvPicPr>
          <p:cNvPr id="19459" name="Picture 3"/>
          <p:cNvPicPr>
            <a:picLocks noChangeAspect="1" noChangeArrowheads="1"/>
          </p:cNvPicPr>
          <p:nvPr/>
        </p:nvPicPr>
        <p:blipFill>
          <a:blip r:embed="rId3"/>
          <a:srcRect/>
          <a:stretch>
            <a:fillRect/>
          </a:stretch>
        </p:blipFill>
        <p:spPr bwMode="auto">
          <a:xfrm>
            <a:off x="2057400" y="914400"/>
            <a:ext cx="6858000" cy="5715000"/>
          </a:xfrm>
          <a:prstGeom prst="rect">
            <a:avLst/>
          </a:prstGeom>
          <a:noFill/>
          <a:ln w="9525">
            <a:noFill/>
            <a:miter lim="800000"/>
            <a:headEnd/>
            <a:tailEnd/>
          </a:ln>
        </p:spPr>
      </p:pic>
      <p:sp>
        <p:nvSpPr>
          <p:cNvPr id="19460" name="Rectangle 4"/>
          <p:cNvSpPr>
            <a:spLocks noChangeArrowheads="1"/>
          </p:cNvSpPr>
          <p:nvPr/>
        </p:nvSpPr>
        <p:spPr bwMode="auto">
          <a:xfrm>
            <a:off x="381000" y="1166813"/>
            <a:ext cx="1905000" cy="4838700"/>
          </a:xfrm>
          <a:prstGeom prst="rect">
            <a:avLst/>
          </a:prstGeom>
          <a:noFill/>
          <a:ln w="9525">
            <a:noFill/>
            <a:miter lim="800000"/>
            <a:headEnd/>
            <a:tailEnd/>
          </a:ln>
        </p:spPr>
        <p:txBody>
          <a:bodyPr>
            <a:spAutoFit/>
          </a:bodyPr>
          <a:lstStyle/>
          <a:p>
            <a:r>
              <a:rPr lang="it-IT" sz="2400">
                <a:latin typeface="Arial" charset="0"/>
              </a:rPr>
              <a:t>The most prominent lines of the solar spectrum: calcium II (H and K), sodium (D1 and D2), and Hα. </a:t>
            </a:r>
            <a:r>
              <a:rPr lang="it-IT" sz="2400">
                <a:solidFill>
                  <a:srgbClr val="FF0000"/>
                </a:solidFill>
                <a:latin typeface="Arial" charset="0"/>
              </a:rPr>
              <a:t>(From Beckers, solar atlas)</a:t>
            </a:r>
            <a:r>
              <a:rPr lang="it-IT" sz="2400">
                <a:latin typeface="Arial" charset="0"/>
              </a:rPr>
              <a:t> </a:t>
            </a:r>
            <a:endParaRPr lang="it-IT"/>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17"/>
          <p:cNvSpPr txBox="1">
            <a:spLocks noChangeArrowheads="1"/>
          </p:cNvSpPr>
          <p:nvPr/>
        </p:nvSpPr>
        <p:spPr bwMode="auto">
          <a:xfrm>
            <a:off x="1447800" y="188913"/>
            <a:ext cx="5715000" cy="554037"/>
          </a:xfrm>
          <a:prstGeom prst="rect">
            <a:avLst/>
          </a:prstGeom>
          <a:noFill/>
          <a:ln w="9525">
            <a:solidFill>
              <a:schemeClr val="accent2"/>
            </a:solidFill>
            <a:miter lim="800000"/>
            <a:headEnd/>
            <a:tailEnd/>
          </a:ln>
        </p:spPr>
        <p:txBody>
          <a:bodyPr>
            <a:spAutoFit/>
          </a:bodyPr>
          <a:lstStyle/>
          <a:p>
            <a:pPr algn="ctr"/>
            <a:r>
              <a:rPr lang="it-IT" sz="3000" b="1">
                <a:solidFill>
                  <a:schemeClr val="accent2"/>
                </a:solidFill>
                <a:latin typeface="Arial" charset="0"/>
              </a:rPr>
              <a:t>Resonance polarization III</a:t>
            </a:r>
          </a:p>
        </p:txBody>
      </p:sp>
      <p:sp>
        <p:nvSpPr>
          <p:cNvPr id="74755" name="CasellaDiTesto 16"/>
          <p:cNvSpPr txBox="1">
            <a:spLocks noChangeArrowheads="1"/>
          </p:cNvSpPr>
          <p:nvPr/>
        </p:nvSpPr>
        <p:spPr bwMode="auto">
          <a:xfrm>
            <a:off x="228600" y="1357313"/>
            <a:ext cx="8534400" cy="5262562"/>
          </a:xfrm>
          <a:prstGeom prst="rect">
            <a:avLst/>
          </a:prstGeom>
          <a:noFill/>
          <a:ln w="9525">
            <a:noFill/>
            <a:miter lim="800000"/>
            <a:headEnd/>
            <a:tailEnd/>
          </a:ln>
        </p:spPr>
        <p:txBody>
          <a:bodyPr>
            <a:spAutoFit/>
          </a:bodyPr>
          <a:lstStyle/>
          <a:p>
            <a:r>
              <a:rPr lang="it-IT" sz="2400">
                <a:latin typeface="Arial" charset="0"/>
              </a:rPr>
              <a:t>The correct observation of the second solar spectrum has been made possible by the development of technolgies in the construction of polarimetesrs. In the early days of polarimetry, let us say in the years 1970 or so, it was difficult to obtain spectro-polarimetric measurements capable of reaching a sensitivity on the order of 1/1000. Nowadays, when the signal is integrated over an area of the solar surface on the order of 100 pixels, modern polarimeters can reach the sensitivity of 1 part over 100,000. This precision is necessary for the investigation of the second solar spectrum. </a:t>
            </a:r>
          </a:p>
          <a:p>
            <a:endParaRPr lang="it-IT" sz="2400">
              <a:latin typeface="Arial" charset="0"/>
            </a:endParaRPr>
          </a:p>
          <a:p>
            <a:r>
              <a:rPr lang="it-IT" sz="2400">
                <a:latin typeface="Arial" charset="0"/>
              </a:rPr>
              <a:t>Note that for the second solar spectrum it has becom customary to express the polarimetric profiles by giving the ratio </a:t>
            </a:r>
            <a:r>
              <a:rPr lang="it-IT" sz="2400" i="1">
                <a:latin typeface="Arial" charset="0"/>
              </a:rPr>
              <a:t>Q/I </a:t>
            </a:r>
            <a:r>
              <a:rPr lang="it-IT" sz="2400">
                <a:latin typeface="Arial" charset="0"/>
              </a:rPr>
              <a:t>as a function of wavelength (obviously </a:t>
            </a:r>
            <a:r>
              <a:rPr lang="it-IT" sz="2400" i="1">
                <a:latin typeface="Arial" charset="0"/>
              </a:rPr>
              <a:t>U=V</a:t>
            </a:r>
            <a:r>
              <a:rPr lang="it-IT" sz="2400">
                <a:latin typeface="Arial" charset="0"/>
              </a:rPr>
              <a:t>=0). </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2" name="Group 17"/>
          <p:cNvGrpSpPr>
            <a:grpSpLocks/>
          </p:cNvGrpSpPr>
          <p:nvPr/>
        </p:nvGrpSpPr>
        <p:grpSpPr bwMode="auto">
          <a:xfrm>
            <a:off x="215900" y="1447800"/>
            <a:ext cx="4572000" cy="2395538"/>
            <a:chOff x="136" y="663"/>
            <a:chExt cx="2880" cy="1373"/>
          </a:xfrm>
        </p:grpSpPr>
        <p:pic>
          <p:nvPicPr>
            <p:cNvPr id="76811" name="Picture 4"/>
            <p:cNvPicPr>
              <a:picLocks noChangeAspect="1" noChangeArrowheads="1"/>
            </p:cNvPicPr>
            <p:nvPr/>
          </p:nvPicPr>
          <p:blipFill>
            <a:blip r:embed="rId3"/>
            <a:srcRect/>
            <a:stretch>
              <a:fillRect/>
            </a:stretch>
          </p:blipFill>
          <p:spPr bwMode="auto">
            <a:xfrm>
              <a:off x="136" y="663"/>
              <a:ext cx="2880" cy="1179"/>
            </a:xfrm>
            <a:prstGeom prst="rect">
              <a:avLst/>
            </a:prstGeom>
            <a:noFill/>
            <a:ln w="9525">
              <a:noFill/>
              <a:miter lim="800000"/>
              <a:headEnd/>
              <a:tailEnd/>
            </a:ln>
          </p:spPr>
        </p:pic>
        <p:sp>
          <p:nvSpPr>
            <p:cNvPr id="76812" name="Text Box 8"/>
            <p:cNvSpPr txBox="1">
              <a:spLocks noChangeArrowheads="1"/>
            </p:cNvSpPr>
            <p:nvPr/>
          </p:nvSpPr>
          <p:spPr bwMode="auto">
            <a:xfrm>
              <a:off x="158" y="1842"/>
              <a:ext cx="878" cy="194"/>
            </a:xfrm>
            <a:prstGeom prst="rect">
              <a:avLst/>
            </a:prstGeom>
            <a:noFill/>
            <a:ln w="9525">
              <a:noFill/>
              <a:miter lim="800000"/>
              <a:headEnd/>
              <a:tailEnd/>
            </a:ln>
          </p:spPr>
          <p:txBody>
            <a:bodyPr>
              <a:spAutoFit/>
            </a:bodyPr>
            <a:lstStyle/>
            <a:p>
              <a:r>
                <a:rPr lang="it-IT" sz="1600" b="1">
                  <a:latin typeface="Arial" charset="0"/>
                </a:rPr>
                <a:t>Wiehr (1975)</a:t>
              </a:r>
            </a:p>
          </p:txBody>
        </p:sp>
      </p:grpSp>
      <p:grpSp>
        <p:nvGrpSpPr>
          <p:cNvPr id="76803" name="Group 18"/>
          <p:cNvGrpSpPr>
            <a:grpSpLocks/>
          </p:cNvGrpSpPr>
          <p:nvPr/>
        </p:nvGrpSpPr>
        <p:grpSpPr bwMode="auto">
          <a:xfrm>
            <a:off x="250825" y="3886200"/>
            <a:ext cx="4103688" cy="2768600"/>
            <a:chOff x="158" y="2455"/>
            <a:chExt cx="2585" cy="1628"/>
          </a:xfrm>
        </p:grpSpPr>
        <p:pic>
          <p:nvPicPr>
            <p:cNvPr id="76809" name="Picture 5"/>
            <p:cNvPicPr>
              <a:picLocks noChangeAspect="1" noChangeArrowheads="1"/>
            </p:cNvPicPr>
            <p:nvPr/>
          </p:nvPicPr>
          <p:blipFill>
            <a:blip r:embed="rId4"/>
            <a:srcRect/>
            <a:stretch>
              <a:fillRect/>
            </a:stretch>
          </p:blipFill>
          <p:spPr bwMode="auto">
            <a:xfrm>
              <a:off x="158" y="2455"/>
              <a:ext cx="2585" cy="1474"/>
            </a:xfrm>
            <a:prstGeom prst="rect">
              <a:avLst/>
            </a:prstGeom>
            <a:noFill/>
            <a:ln w="9525">
              <a:noFill/>
              <a:miter lim="800000"/>
              <a:headEnd/>
              <a:tailEnd/>
            </a:ln>
          </p:spPr>
        </p:pic>
        <p:sp>
          <p:nvSpPr>
            <p:cNvPr id="76810" name="Text Box 9"/>
            <p:cNvSpPr txBox="1">
              <a:spLocks noChangeArrowheads="1"/>
            </p:cNvSpPr>
            <p:nvPr/>
          </p:nvSpPr>
          <p:spPr bwMode="auto">
            <a:xfrm>
              <a:off x="249" y="3884"/>
              <a:ext cx="1953" cy="199"/>
            </a:xfrm>
            <a:prstGeom prst="rect">
              <a:avLst/>
            </a:prstGeom>
            <a:noFill/>
            <a:ln w="9525">
              <a:noFill/>
              <a:miter lim="800000"/>
              <a:headEnd/>
              <a:tailEnd/>
            </a:ln>
          </p:spPr>
          <p:txBody>
            <a:bodyPr>
              <a:spAutoFit/>
            </a:bodyPr>
            <a:lstStyle/>
            <a:p>
              <a:r>
                <a:rPr lang="it-IT" sz="1600" b="1">
                  <a:latin typeface="Arial" charset="0"/>
                </a:rPr>
                <a:t>Stenflo, Baur, &amp; Elmore (1980)</a:t>
              </a:r>
            </a:p>
          </p:txBody>
        </p:sp>
      </p:grpSp>
      <p:grpSp>
        <p:nvGrpSpPr>
          <p:cNvPr id="76804" name="Group 19"/>
          <p:cNvGrpSpPr>
            <a:grpSpLocks/>
          </p:cNvGrpSpPr>
          <p:nvPr/>
        </p:nvGrpSpPr>
        <p:grpSpPr bwMode="auto">
          <a:xfrm>
            <a:off x="4932363" y="1524000"/>
            <a:ext cx="4022725" cy="5011738"/>
            <a:chOff x="3107" y="641"/>
            <a:chExt cx="2534" cy="3478"/>
          </a:xfrm>
        </p:grpSpPr>
        <p:pic>
          <p:nvPicPr>
            <p:cNvPr id="76807" name="Picture 6"/>
            <p:cNvPicPr>
              <a:picLocks noChangeAspect="1" noChangeArrowheads="1"/>
            </p:cNvPicPr>
            <p:nvPr/>
          </p:nvPicPr>
          <p:blipFill>
            <a:blip r:embed="rId5"/>
            <a:srcRect/>
            <a:stretch>
              <a:fillRect/>
            </a:stretch>
          </p:blipFill>
          <p:spPr bwMode="auto">
            <a:xfrm>
              <a:off x="3107" y="641"/>
              <a:ext cx="2534" cy="3197"/>
            </a:xfrm>
            <a:prstGeom prst="rect">
              <a:avLst/>
            </a:prstGeom>
            <a:noFill/>
            <a:ln w="9525">
              <a:noFill/>
              <a:miter lim="800000"/>
              <a:headEnd/>
              <a:tailEnd/>
            </a:ln>
          </p:spPr>
        </p:pic>
        <p:sp>
          <p:nvSpPr>
            <p:cNvPr id="76808" name="Text Box 10"/>
            <p:cNvSpPr txBox="1">
              <a:spLocks noChangeArrowheads="1"/>
            </p:cNvSpPr>
            <p:nvPr/>
          </p:nvSpPr>
          <p:spPr bwMode="auto">
            <a:xfrm>
              <a:off x="3533" y="3884"/>
              <a:ext cx="1512" cy="235"/>
            </a:xfrm>
            <a:prstGeom prst="rect">
              <a:avLst/>
            </a:prstGeom>
            <a:noFill/>
            <a:ln w="9525">
              <a:noFill/>
              <a:miter lim="800000"/>
              <a:headEnd/>
              <a:tailEnd/>
            </a:ln>
          </p:spPr>
          <p:txBody>
            <a:bodyPr>
              <a:spAutoFit/>
            </a:bodyPr>
            <a:lstStyle/>
            <a:p>
              <a:r>
                <a:rPr lang="it-IT" sz="1600" b="1">
                  <a:latin typeface="Arial" charset="0"/>
                </a:rPr>
                <a:t>Stenflo, &amp; Keller (1997)</a:t>
              </a:r>
            </a:p>
          </p:txBody>
        </p:sp>
      </p:grpSp>
      <p:sp>
        <p:nvSpPr>
          <p:cNvPr id="76805" name="Text Box 11"/>
          <p:cNvSpPr txBox="1">
            <a:spLocks noChangeArrowheads="1"/>
          </p:cNvSpPr>
          <p:nvPr/>
        </p:nvSpPr>
        <p:spPr bwMode="auto">
          <a:xfrm>
            <a:off x="2101850" y="239713"/>
            <a:ext cx="4981575" cy="554037"/>
          </a:xfrm>
          <a:prstGeom prst="rect">
            <a:avLst/>
          </a:prstGeom>
          <a:noFill/>
          <a:ln w="9525">
            <a:solidFill>
              <a:schemeClr val="accent2"/>
            </a:solidFill>
            <a:miter lim="800000"/>
            <a:headEnd/>
            <a:tailEnd/>
          </a:ln>
        </p:spPr>
        <p:txBody>
          <a:bodyPr wrap="none">
            <a:spAutoFit/>
          </a:bodyPr>
          <a:lstStyle/>
          <a:p>
            <a:pPr algn="ctr"/>
            <a:r>
              <a:rPr lang="it-IT" sz="3000" b="1">
                <a:solidFill>
                  <a:schemeClr val="accent2"/>
                </a:solidFill>
                <a:latin typeface="Arial" charset="0"/>
              </a:rPr>
              <a:t>Resonance polarization IV</a:t>
            </a:r>
          </a:p>
        </p:txBody>
      </p:sp>
      <p:sp>
        <p:nvSpPr>
          <p:cNvPr id="12" name="CasellaDiTesto 11"/>
          <p:cNvSpPr txBox="1"/>
          <p:nvPr/>
        </p:nvSpPr>
        <p:spPr>
          <a:xfrm>
            <a:off x="661988" y="1106488"/>
            <a:ext cx="6770687" cy="461962"/>
          </a:xfrm>
          <a:prstGeom prst="rect">
            <a:avLst/>
          </a:prstGeom>
          <a:noFill/>
        </p:spPr>
        <p:txBody>
          <a:bodyPr wrap="none">
            <a:spAutoFit/>
          </a:bodyPr>
          <a:lstStyle/>
          <a:p>
            <a:r>
              <a:rPr lang="it-IT" sz="2400">
                <a:latin typeface="Arial" charset="0"/>
              </a:rPr>
              <a:t>Observational improvements: from 1975 to 1997</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11"/>
          <p:cNvSpPr txBox="1">
            <a:spLocks noChangeArrowheads="1"/>
          </p:cNvSpPr>
          <p:nvPr/>
        </p:nvSpPr>
        <p:spPr bwMode="auto">
          <a:xfrm>
            <a:off x="2101850" y="239713"/>
            <a:ext cx="4981575" cy="554037"/>
          </a:xfrm>
          <a:prstGeom prst="rect">
            <a:avLst/>
          </a:prstGeom>
          <a:noFill/>
          <a:ln w="9525">
            <a:solidFill>
              <a:schemeClr val="accent2"/>
            </a:solidFill>
            <a:miter lim="800000"/>
            <a:headEnd/>
            <a:tailEnd/>
          </a:ln>
        </p:spPr>
        <p:txBody>
          <a:bodyPr wrap="none">
            <a:spAutoFit/>
          </a:bodyPr>
          <a:lstStyle/>
          <a:p>
            <a:pPr algn="ctr"/>
            <a:r>
              <a:rPr lang="it-IT" sz="3000" b="1">
                <a:solidFill>
                  <a:schemeClr val="accent2"/>
                </a:solidFill>
                <a:latin typeface="Arial" charset="0"/>
              </a:rPr>
              <a:t>Resonance polarization V</a:t>
            </a:r>
          </a:p>
        </p:txBody>
      </p:sp>
      <p:sp>
        <p:nvSpPr>
          <p:cNvPr id="13" name="CasellaDiTesto 12"/>
          <p:cNvSpPr txBox="1"/>
          <p:nvPr/>
        </p:nvSpPr>
        <p:spPr>
          <a:xfrm>
            <a:off x="533400" y="1346200"/>
            <a:ext cx="8001000" cy="5632450"/>
          </a:xfrm>
          <a:prstGeom prst="rect">
            <a:avLst/>
          </a:prstGeom>
          <a:noFill/>
        </p:spPr>
        <p:txBody>
          <a:bodyPr>
            <a:spAutoFit/>
          </a:bodyPr>
          <a:lstStyle/>
          <a:p>
            <a:r>
              <a:rPr lang="en-US" sz="2400">
                <a:latin typeface="Arial" charset="0"/>
              </a:rPr>
              <a:t>In the following slides I will present some typical results on the polarimetric line shapes observed in the second solar spectrum. All the graphs shown are taken from the atlas of Gandorfer. </a:t>
            </a:r>
          </a:p>
          <a:p>
            <a:endParaRPr lang="en-US" sz="2400">
              <a:latin typeface="Arial" charset="0"/>
            </a:endParaRPr>
          </a:p>
          <a:p>
            <a:r>
              <a:rPr lang="en-US" sz="2400">
                <a:latin typeface="Arial" charset="0"/>
              </a:rPr>
              <a:t>In a simple-minded approach, one may expect that each line would produce a polarization profile proportional to the polarizability factor, </a:t>
            </a:r>
            <a:r>
              <a:rPr lang="en-US" sz="2400" i="1">
                <a:latin typeface="Arial" charset="0"/>
              </a:rPr>
              <a:t>W</a:t>
            </a:r>
            <a:r>
              <a:rPr lang="en-US" sz="2400" baseline="-25000">
                <a:latin typeface="Arial" charset="0"/>
              </a:rPr>
              <a:t>2</a:t>
            </a:r>
            <a:r>
              <a:rPr lang="en-US" sz="2400">
                <a:latin typeface="Arial" charset="0"/>
              </a:rPr>
              <a:t>, of the line itself. In the early days, when these observations were planned and then started, there was some optimism. One could think of being capable of extracting from observations some indications about the "turbulent" magnetic filed permeating the quiet solar atmosphere. But the real observations showed many aspects that are still far from being explained in a satisfactory way. </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11"/>
          <p:cNvSpPr txBox="1">
            <a:spLocks noChangeArrowheads="1"/>
          </p:cNvSpPr>
          <p:nvPr/>
        </p:nvSpPr>
        <p:spPr bwMode="auto">
          <a:xfrm>
            <a:off x="1257300" y="239713"/>
            <a:ext cx="6670675" cy="830262"/>
          </a:xfrm>
          <a:prstGeom prst="rect">
            <a:avLst/>
          </a:prstGeom>
          <a:noFill/>
          <a:ln w="9525">
            <a:solidFill>
              <a:schemeClr val="accent2"/>
            </a:solidFill>
            <a:miter lim="800000"/>
            <a:headEnd/>
            <a:tailEnd/>
          </a:ln>
        </p:spPr>
        <p:txBody>
          <a:bodyPr wrap="none">
            <a:spAutoFit/>
          </a:bodyPr>
          <a:lstStyle/>
          <a:p>
            <a:pPr algn="ctr"/>
            <a:r>
              <a:rPr lang="it-IT" sz="2400" b="1">
                <a:solidFill>
                  <a:schemeClr val="accent2"/>
                </a:solidFill>
                <a:latin typeface="Arial" charset="0"/>
              </a:rPr>
              <a:t>Observations Gandorfer atlas II (Violet + UV)</a:t>
            </a:r>
          </a:p>
          <a:p>
            <a:pPr algn="ctr"/>
            <a:r>
              <a:rPr lang="it-IT" sz="2400" b="1">
                <a:solidFill>
                  <a:schemeClr val="accent2"/>
                </a:solidFill>
                <a:latin typeface="Arial" charset="0"/>
              </a:rPr>
              <a:t>3900 – 4600 Å </a:t>
            </a:r>
          </a:p>
        </p:txBody>
      </p:sp>
      <p:sp>
        <p:nvSpPr>
          <p:cNvPr id="80899" name="CasellaDiTesto 12"/>
          <p:cNvSpPr txBox="1">
            <a:spLocks noChangeArrowheads="1"/>
          </p:cNvSpPr>
          <p:nvPr/>
        </p:nvSpPr>
        <p:spPr bwMode="auto">
          <a:xfrm>
            <a:off x="650875" y="1357313"/>
            <a:ext cx="185738" cy="368300"/>
          </a:xfrm>
          <a:prstGeom prst="rect">
            <a:avLst/>
          </a:prstGeom>
          <a:noFill/>
          <a:ln w="9525">
            <a:noFill/>
            <a:miter lim="800000"/>
            <a:headEnd/>
            <a:tailEnd/>
          </a:ln>
        </p:spPr>
        <p:txBody>
          <a:bodyPr wrap="none">
            <a:spAutoFit/>
          </a:bodyPr>
          <a:lstStyle/>
          <a:p>
            <a:endParaRPr lang="en-US"/>
          </a:p>
        </p:txBody>
      </p:sp>
      <p:pic>
        <p:nvPicPr>
          <p:cNvPr id="80900" name="Immagine 4" descr="atlas2.pdf"/>
          <p:cNvPicPr>
            <a:picLocks noChangeAspect="1"/>
          </p:cNvPicPr>
          <p:nvPr/>
        </p:nvPicPr>
        <p:blipFill>
          <a:blip r:embed="rId3"/>
          <a:srcRect/>
          <a:stretch>
            <a:fillRect/>
          </a:stretch>
        </p:blipFill>
        <p:spPr bwMode="auto">
          <a:xfrm>
            <a:off x="1143000" y="1143000"/>
            <a:ext cx="6858000" cy="5715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11"/>
          <p:cNvSpPr txBox="1">
            <a:spLocks noChangeArrowheads="1"/>
          </p:cNvSpPr>
          <p:nvPr/>
        </p:nvSpPr>
        <p:spPr bwMode="auto">
          <a:xfrm>
            <a:off x="2251075" y="239713"/>
            <a:ext cx="4683125" cy="830262"/>
          </a:xfrm>
          <a:prstGeom prst="rect">
            <a:avLst/>
          </a:prstGeom>
          <a:noFill/>
          <a:ln w="9525">
            <a:solidFill>
              <a:schemeClr val="accent2"/>
            </a:solidFill>
            <a:miter lim="800000"/>
            <a:headEnd/>
            <a:tailEnd/>
          </a:ln>
        </p:spPr>
        <p:txBody>
          <a:bodyPr wrap="none">
            <a:spAutoFit/>
          </a:bodyPr>
          <a:lstStyle/>
          <a:p>
            <a:pPr algn="ctr"/>
            <a:r>
              <a:rPr lang="it-IT" sz="2400" b="1">
                <a:solidFill>
                  <a:schemeClr val="accent2"/>
                </a:solidFill>
                <a:latin typeface="Arial" charset="0"/>
              </a:rPr>
              <a:t>Observations Gandorfer atlas I</a:t>
            </a:r>
          </a:p>
          <a:p>
            <a:pPr algn="ctr"/>
            <a:r>
              <a:rPr lang="it-IT" sz="2400" b="1">
                <a:solidFill>
                  <a:schemeClr val="accent2"/>
                </a:solidFill>
                <a:latin typeface="Arial" charset="0"/>
              </a:rPr>
              <a:t>4600 – 7000 Å </a:t>
            </a:r>
          </a:p>
        </p:txBody>
      </p:sp>
      <p:sp>
        <p:nvSpPr>
          <p:cNvPr id="82947" name="CasellaDiTesto 12"/>
          <p:cNvSpPr txBox="1">
            <a:spLocks noChangeArrowheads="1"/>
          </p:cNvSpPr>
          <p:nvPr/>
        </p:nvSpPr>
        <p:spPr bwMode="auto">
          <a:xfrm>
            <a:off x="650875" y="1357313"/>
            <a:ext cx="185738" cy="368300"/>
          </a:xfrm>
          <a:prstGeom prst="rect">
            <a:avLst/>
          </a:prstGeom>
          <a:noFill/>
          <a:ln w="9525">
            <a:noFill/>
            <a:miter lim="800000"/>
            <a:headEnd/>
            <a:tailEnd/>
          </a:ln>
        </p:spPr>
        <p:txBody>
          <a:bodyPr wrap="none">
            <a:spAutoFit/>
          </a:bodyPr>
          <a:lstStyle/>
          <a:p>
            <a:endParaRPr lang="en-US"/>
          </a:p>
        </p:txBody>
      </p:sp>
      <p:pic>
        <p:nvPicPr>
          <p:cNvPr id="82948" name="Immagine 13" descr="atlas1.pdf"/>
          <p:cNvPicPr>
            <a:picLocks noChangeAspect="1"/>
          </p:cNvPicPr>
          <p:nvPr/>
        </p:nvPicPr>
        <p:blipFill>
          <a:blip r:embed="rId3"/>
          <a:srcRect/>
          <a:stretch>
            <a:fillRect/>
          </a:stretch>
        </p:blipFill>
        <p:spPr bwMode="auto">
          <a:xfrm>
            <a:off x="1143000" y="1066800"/>
            <a:ext cx="6858000" cy="5791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1"/>
          <p:cNvSpPr txBox="1">
            <a:spLocks noChangeArrowheads="1"/>
          </p:cNvSpPr>
          <p:nvPr/>
        </p:nvSpPr>
        <p:spPr bwMode="auto">
          <a:xfrm>
            <a:off x="1541463" y="239713"/>
            <a:ext cx="6102350" cy="830262"/>
          </a:xfrm>
          <a:prstGeom prst="rect">
            <a:avLst/>
          </a:prstGeom>
          <a:noFill/>
          <a:ln w="9525">
            <a:solidFill>
              <a:schemeClr val="accent2"/>
            </a:solidFill>
            <a:miter lim="800000"/>
            <a:headEnd/>
            <a:tailEnd/>
          </a:ln>
        </p:spPr>
        <p:txBody>
          <a:bodyPr wrap="none">
            <a:spAutoFit/>
          </a:bodyPr>
          <a:lstStyle/>
          <a:p>
            <a:pPr algn="ctr"/>
            <a:r>
              <a:rPr lang="it-IT" sz="2400" b="1">
                <a:solidFill>
                  <a:schemeClr val="accent2"/>
                </a:solidFill>
                <a:latin typeface="Arial" charset="0"/>
              </a:rPr>
              <a:t>Detail n.1</a:t>
            </a:r>
          </a:p>
          <a:p>
            <a:pPr algn="ctr"/>
            <a:r>
              <a:rPr lang="it-IT" sz="2400" b="1">
                <a:solidFill>
                  <a:schemeClr val="accent2"/>
                </a:solidFill>
                <a:latin typeface="Arial" charset="0"/>
              </a:rPr>
              <a:t>region around CaII K (3933) and H (3968)</a:t>
            </a:r>
          </a:p>
        </p:txBody>
      </p:sp>
      <p:sp>
        <p:nvSpPr>
          <p:cNvPr id="84995" name="CasellaDiTesto 12"/>
          <p:cNvSpPr txBox="1">
            <a:spLocks noChangeArrowheads="1"/>
          </p:cNvSpPr>
          <p:nvPr/>
        </p:nvSpPr>
        <p:spPr bwMode="auto">
          <a:xfrm>
            <a:off x="650875" y="1357313"/>
            <a:ext cx="185738" cy="368300"/>
          </a:xfrm>
          <a:prstGeom prst="rect">
            <a:avLst/>
          </a:prstGeom>
          <a:noFill/>
          <a:ln w="9525">
            <a:noFill/>
            <a:miter lim="800000"/>
            <a:headEnd/>
            <a:tailEnd/>
          </a:ln>
        </p:spPr>
        <p:txBody>
          <a:bodyPr wrap="none">
            <a:spAutoFit/>
          </a:bodyPr>
          <a:lstStyle/>
          <a:p>
            <a:endParaRPr lang="en-US"/>
          </a:p>
        </p:txBody>
      </p:sp>
      <p:pic>
        <p:nvPicPr>
          <p:cNvPr id="84996" name="Immagine 5" descr="3910-4000.pdf"/>
          <p:cNvPicPr>
            <a:picLocks noChangeAspect="1"/>
          </p:cNvPicPr>
          <p:nvPr/>
        </p:nvPicPr>
        <p:blipFill>
          <a:blip r:embed="rId3"/>
          <a:srcRect/>
          <a:stretch>
            <a:fillRect/>
          </a:stretch>
        </p:blipFill>
        <p:spPr bwMode="auto">
          <a:xfrm>
            <a:off x="1143000" y="1676400"/>
            <a:ext cx="6858000" cy="5181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11"/>
          <p:cNvSpPr txBox="1">
            <a:spLocks noChangeArrowheads="1"/>
          </p:cNvSpPr>
          <p:nvPr/>
        </p:nvSpPr>
        <p:spPr bwMode="auto">
          <a:xfrm>
            <a:off x="2832100" y="239713"/>
            <a:ext cx="3521075" cy="554037"/>
          </a:xfrm>
          <a:prstGeom prst="rect">
            <a:avLst/>
          </a:prstGeom>
          <a:noFill/>
          <a:ln w="9525">
            <a:solidFill>
              <a:schemeClr val="accent2"/>
            </a:solidFill>
            <a:miter lim="800000"/>
            <a:headEnd/>
            <a:tailEnd/>
          </a:ln>
        </p:spPr>
        <p:txBody>
          <a:bodyPr wrap="none">
            <a:spAutoFit/>
          </a:bodyPr>
          <a:lstStyle/>
          <a:p>
            <a:pPr algn="ctr"/>
            <a:r>
              <a:rPr lang="it-IT" sz="3000" b="1">
                <a:solidFill>
                  <a:schemeClr val="accent2"/>
                </a:solidFill>
                <a:latin typeface="Arial" charset="0"/>
              </a:rPr>
              <a:t>Ca II interferences</a:t>
            </a:r>
          </a:p>
        </p:txBody>
      </p:sp>
      <p:sp>
        <p:nvSpPr>
          <p:cNvPr id="87043" name="CasellaDiTesto 12"/>
          <p:cNvSpPr txBox="1">
            <a:spLocks noChangeArrowheads="1"/>
          </p:cNvSpPr>
          <p:nvPr/>
        </p:nvSpPr>
        <p:spPr bwMode="auto">
          <a:xfrm>
            <a:off x="650875" y="1357313"/>
            <a:ext cx="185738" cy="368300"/>
          </a:xfrm>
          <a:prstGeom prst="rect">
            <a:avLst/>
          </a:prstGeom>
          <a:noFill/>
          <a:ln w="9525">
            <a:noFill/>
            <a:miter lim="800000"/>
            <a:headEnd/>
            <a:tailEnd/>
          </a:ln>
        </p:spPr>
        <p:txBody>
          <a:bodyPr wrap="none">
            <a:spAutoFit/>
          </a:bodyPr>
          <a:lstStyle/>
          <a:p>
            <a:endParaRPr lang="en-US"/>
          </a:p>
        </p:txBody>
      </p:sp>
      <p:pic>
        <p:nvPicPr>
          <p:cNvPr id="87044" name="Immagine 4" descr="Untitled2.tiff"/>
          <p:cNvPicPr>
            <a:picLocks noChangeAspect="1"/>
          </p:cNvPicPr>
          <p:nvPr/>
        </p:nvPicPr>
        <p:blipFill>
          <a:blip r:embed="rId3"/>
          <a:srcRect/>
          <a:stretch>
            <a:fillRect/>
          </a:stretch>
        </p:blipFill>
        <p:spPr bwMode="auto">
          <a:xfrm>
            <a:off x="914400" y="914400"/>
            <a:ext cx="4724400" cy="2743200"/>
          </a:xfrm>
          <a:prstGeom prst="rect">
            <a:avLst/>
          </a:prstGeom>
          <a:noFill/>
          <a:ln w="9525">
            <a:noFill/>
            <a:miter lim="800000"/>
            <a:headEnd/>
            <a:tailEnd/>
          </a:ln>
        </p:spPr>
      </p:pic>
      <p:sp>
        <p:nvSpPr>
          <p:cNvPr id="6" name="CasellaDiTesto 5"/>
          <p:cNvSpPr txBox="1"/>
          <p:nvPr/>
        </p:nvSpPr>
        <p:spPr>
          <a:xfrm>
            <a:off x="5257800" y="2590800"/>
            <a:ext cx="3711575" cy="830263"/>
          </a:xfrm>
          <a:prstGeom prst="rect">
            <a:avLst/>
          </a:prstGeom>
          <a:noFill/>
        </p:spPr>
        <p:txBody>
          <a:bodyPr>
            <a:spAutoFit/>
          </a:bodyPr>
          <a:lstStyle/>
          <a:p>
            <a:r>
              <a:rPr lang="en-US" sz="2400">
                <a:latin typeface="Arial" charset="0"/>
              </a:rPr>
              <a:t>From Stenflo, A&amp;A 84,68 (1980)</a:t>
            </a:r>
          </a:p>
        </p:txBody>
      </p:sp>
      <p:sp>
        <p:nvSpPr>
          <p:cNvPr id="7" name="CasellaDiTesto 6"/>
          <p:cNvSpPr txBox="1"/>
          <p:nvPr/>
        </p:nvSpPr>
        <p:spPr>
          <a:xfrm>
            <a:off x="673100" y="3657600"/>
            <a:ext cx="8013700" cy="3046413"/>
          </a:xfrm>
          <a:prstGeom prst="rect">
            <a:avLst/>
          </a:prstGeom>
          <a:noFill/>
        </p:spPr>
        <p:txBody>
          <a:bodyPr>
            <a:spAutoFit/>
          </a:bodyPr>
          <a:lstStyle/>
          <a:p>
            <a:r>
              <a:rPr lang="en-US" sz="2400">
                <a:latin typeface="Arial" charset="0"/>
              </a:rPr>
              <a:t>This typical feature of the second solar spectrum had been discovered in 1980 by J.O. Stenflo. It is interpreted as the result of "quantum interference" between two different processes: scattering of the photon in the H line and scattering of the photon in the K line. In some way it is the analogue of the well known double-slit Young experiment. There are further examples of these interference patterns in the second solar spectrum.</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11"/>
          <p:cNvSpPr txBox="1">
            <a:spLocks noChangeArrowheads="1"/>
          </p:cNvSpPr>
          <p:nvPr/>
        </p:nvSpPr>
        <p:spPr bwMode="auto">
          <a:xfrm>
            <a:off x="1981200" y="304800"/>
            <a:ext cx="5791200" cy="1196975"/>
          </a:xfrm>
          <a:prstGeom prst="rect">
            <a:avLst/>
          </a:prstGeom>
          <a:noFill/>
          <a:ln w="9525">
            <a:solidFill>
              <a:schemeClr val="accent2"/>
            </a:solidFill>
            <a:miter lim="800000"/>
            <a:headEnd/>
            <a:tailEnd/>
          </a:ln>
        </p:spPr>
        <p:txBody>
          <a:bodyPr>
            <a:spAutoFit/>
          </a:bodyPr>
          <a:lstStyle/>
          <a:p>
            <a:pPr algn="ctr"/>
            <a:r>
              <a:rPr lang="it-IT" sz="2400" b="1">
                <a:solidFill>
                  <a:schemeClr val="accent2"/>
                </a:solidFill>
                <a:latin typeface="Arial" charset="0"/>
              </a:rPr>
              <a:t>Detail n.2</a:t>
            </a:r>
          </a:p>
          <a:p>
            <a:pPr algn="ctr"/>
            <a:r>
              <a:rPr lang="it-IT" sz="2400" b="1">
                <a:solidFill>
                  <a:schemeClr val="accent2"/>
                </a:solidFill>
                <a:latin typeface="Arial" charset="0"/>
              </a:rPr>
              <a:t>region around Fe I multiplet n. 43 and Sr II 4078                                        </a:t>
            </a:r>
          </a:p>
        </p:txBody>
      </p:sp>
      <p:sp>
        <p:nvSpPr>
          <p:cNvPr id="89091" name="CasellaDiTesto 12"/>
          <p:cNvSpPr txBox="1">
            <a:spLocks noChangeArrowheads="1"/>
          </p:cNvSpPr>
          <p:nvPr/>
        </p:nvSpPr>
        <p:spPr bwMode="auto">
          <a:xfrm>
            <a:off x="650875" y="1357313"/>
            <a:ext cx="185738" cy="368300"/>
          </a:xfrm>
          <a:prstGeom prst="rect">
            <a:avLst/>
          </a:prstGeom>
          <a:noFill/>
          <a:ln w="9525">
            <a:noFill/>
            <a:miter lim="800000"/>
            <a:headEnd/>
            <a:tailEnd/>
          </a:ln>
        </p:spPr>
        <p:txBody>
          <a:bodyPr wrap="none">
            <a:spAutoFit/>
          </a:bodyPr>
          <a:lstStyle/>
          <a:p>
            <a:endParaRPr lang="en-US"/>
          </a:p>
        </p:txBody>
      </p:sp>
      <p:pic>
        <p:nvPicPr>
          <p:cNvPr id="89092" name="Immagine 4" descr="4040-4090.pdf"/>
          <p:cNvPicPr>
            <a:picLocks noChangeAspect="1"/>
          </p:cNvPicPr>
          <p:nvPr/>
        </p:nvPicPr>
        <p:blipFill>
          <a:blip r:embed="rId3"/>
          <a:srcRect/>
          <a:stretch>
            <a:fillRect/>
          </a:stretch>
        </p:blipFill>
        <p:spPr bwMode="auto">
          <a:xfrm>
            <a:off x="1143000" y="1524000"/>
            <a:ext cx="6858000" cy="5334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11"/>
          <p:cNvSpPr txBox="1">
            <a:spLocks noChangeArrowheads="1"/>
          </p:cNvSpPr>
          <p:nvPr/>
        </p:nvSpPr>
        <p:spPr bwMode="auto">
          <a:xfrm>
            <a:off x="2755900" y="239713"/>
            <a:ext cx="3673475" cy="830262"/>
          </a:xfrm>
          <a:prstGeom prst="rect">
            <a:avLst/>
          </a:prstGeom>
          <a:noFill/>
          <a:ln w="9525">
            <a:solidFill>
              <a:schemeClr val="accent2"/>
            </a:solidFill>
            <a:miter lim="800000"/>
            <a:headEnd/>
            <a:tailEnd/>
          </a:ln>
        </p:spPr>
        <p:txBody>
          <a:bodyPr wrap="none">
            <a:spAutoFit/>
          </a:bodyPr>
          <a:lstStyle/>
          <a:p>
            <a:pPr algn="ctr"/>
            <a:r>
              <a:rPr lang="it-IT" sz="2400" b="1">
                <a:solidFill>
                  <a:schemeClr val="accent2"/>
                </a:solidFill>
                <a:latin typeface="Arial" charset="0"/>
              </a:rPr>
              <a:t>Detail n.3</a:t>
            </a:r>
          </a:p>
          <a:p>
            <a:pPr algn="ctr"/>
            <a:r>
              <a:rPr lang="it-IT" sz="2400" b="1">
                <a:solidFill>
                  <a:schemeClr val="accent2"/>
                </a:solidFill>
                <a:latin typeface="Arial" charset="0"/>
              </a:rPr>
              <a:t>region around Ca I 4227 </a:t>
            </a:r>
          </a:p>
        </p:txBody>
      </p:sp>
      <p:sp>
        <p:nvSpPr>
          <p:cNvPr id="91139" name="CasellaDiTesto 12"/>
          <p:cNvSpPr txBox="1">
            <a:spLocks noChangeArrowheads="1"/>
          </p:cNvSpPr>
          <p:nvPr/>
        </p:nvSpPr>
        <p:spPr bwMode="auto">
          <a:xfrm>
            <a:off x="650875" y="1357313"/>
            <a:ext cx="185738" cy="368300"/>
          </a:xfrm>
          <a:prstGeom prst="rect">
            <a:avLst/>
          </a:prstGeom>
          <a:noFill/>
          <a:ln w="9525">
            <a:noFill/>
            <a:miter lim="800000"/>
            <a:headEnd/>
            <a:tailEnd/>
          </a:ln>
        </p:spPr>
        <p:txBody>
          <a:bodyPr wrap="none">
            <a:spAutoFit/>
          </a:bodyPr>
          <a:lstStyle/>
          <a:p>
            <a:endParaRPr lang="en-US"/>
          </a:p>
        </p:txBody>
      </p:sp>
      <p:pic>
        <p:nvPicPr>
          <p:cNvPr id="91140" name="Immagine 5" descr="4222-4232.pdf"/>
          <p:cNvPicPr>
            <a:picLocks noChangeAspect="1"/>
          </p:cNvPicPr>
          <p:nvPr/>
        </p:nvPicPr>
        <p:blipFill>
          <a:blip r:embed="rId3"/>
          <a:srcRect/>
          <a:stretch>
            <a:fillRect/>
          </a:stretch>
        </p:blipFill>
        <p:spPr bwMode="auto">
          <a:xfrm>
            <a:off x="1143000" y="1447800"/>
            <a:ext cx="6858000" cy="5410200"/>
          </a:xfrm>
          <a:prstGeom prst="rect">
            <a:avLst/>
          </a:prstGeom>
          <a:noFill/>
          <a:ln w="9525">
            <a:noFill/>
            <a:miter lim="800000"/>
            <a:headEnd/>
            <a:tailEnd/>
          </a:ln>
        </p:spPr>
      </p:pic>
      <p:sp>
        <p:nvSpPr>
          <p:cNvPr id="5" name="CasellaDiTesto 4"/>
          <p:cNvSpPr txBox="1"/>
          <p:nvPr/>
        </p:nvSpPr>
        <p:spPr>
          <a:xfrm>
            <a:off x="1981200" y="1219200"/>
            <a:ext cx="5715000" cy="400050"/>
          </a:xfrm>
          <a:prstGeom prst="rect">
            <a:avLst/>
          </a:prstGeom>
          <a:noFill/>
        </p:spPr>
        <p:txBody>
          <a:bodyPr>
            <a:spAutoFit/>
          </a:bodyPr>
          <a:lstStyle/>
          <a:p>
            <a:r>
              <a:rPr lang="it-IT" sz="2000" i="1">
                <a:latin typeface="Arial" charset="0"/>
              </a:rPr>
              <a:t>The "gold medal of polarization"</a:t>
            </a:r>
          </a:p>
        </p:txBody>
      </p:sp>
      <p:pic>
        <p:nvPicPr>
          <p:cNvPr id="91142" name="Immagine 5" descr="goldmedal.jpg"/>
          <p:cNvPicPr>
            <a:picLocks noChangeAspect="1"/>
          </p:cNvPicPr>
          <p:nvPr/>
        </p:nvPicPr>
        <p:blipFill>
          <a:blip r:embed="rId4"/>
          <a:srcRect/>
          <a:stretch>
            <a:fillRect/>
          </a:stretch>
        </p:blipFill>
        <p:spPr bwMode="auto">
          <a:xfrm>
            <a:off x="304800" y="381000"/>
            <a:ext cx="1752600" cy="14462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11"/>
          <p:cNvSpPr txBox="1">
            <a:spLocks noChangeArrowheads="1"/>
          </p:cNvSpPr>
          <p:nvPr/>
        </p:nvSpPr>
        <p:spPr bwMode="auto">
          <a:xfrm>
            <a:off x="1828800" y="239713"/>
            <a:ext cx="5529263" cy="1196975"/>
          </a:xfrm>
          <a:prstGeom prst="rect">
            <a:avLst/>
          </a:prstGeom>
          <a:noFill/>
          <a:ln w="9525">
            <a:solidFill>
              <a:schemeClr val="accent2"/>
            </a:solidFill>
            <a:miter lim="800000"/>
            <a:headEnd/>
            <a:tailEnd/>
          </a:ln>
        </p:spPr>
        <p:txBody>
          <a:bodyPr wrap="none">
            <a:spAutoFit/>
          </a:bodyPr>
          <a:lstStyle/>
          <a:p>
            <a:pPr algn="ctr"/>
            <a:r>
              <a:rPr lang="it-IT" sz="2400" b="1">
                <a:solidFill>
                  <a:schemeClr val="accent2"/>
                </a:solidFill>
                <a:latin typeface="Arial" charset="0"/>
              </a:rPr>
              <a:t>Detail n.3 bis</a:t>
            </a:r>
          </a:p>
          <a:p>
            <a:pPr algn="ctr"/>
            <a:r>
              <a:rPr lang="it-IT" sz="2400" b="1">
                <a:solidFill>
                  <a:schemeClr val="accent2"/>
                </a:solidFill>
                <a:latin typeface="Arial" charset="0"/>
              </a:rPr>
              <a:t>region around Ca I 4227 </a:t>
            </a:r>
          </a:p>
          <a:p>
            <a:pPr algn="ctr"/>
            <a:r>
              <a:rPr lang="it-IT" sz="2400" b="1">
                <a:solidFill>
                  <a:schemeClr val="accent2"/>
                </a:solidFill>
                <a:latin typeface="Arial" charset="0"/>
              </a:rPr>
              <a:t>with normal spectrum superimposed</a:t>
            </a:r>
          </a:p>
        </p:txBody>
      </p:sp>
      <p:sp>
        <p:nvSpPr>
          <p:cNvPr id="93187" name="CasellaDiTesto 12"/>
          <p:cNvSpPr txBox="1">
            <a:spLocks noChangeArrowheads="1"/>
          </p:cNvSpPr>
          <p:nvPr/>
        </p:nvSpPr>
        <p:spPr bwMode="auto">
          <a:xfrm>
            <a:off x="650875" y="1357313"/>
            <a:ext cx="184150" cy="366712"/>
          </a:xfrm>
          <a:prstGeom prst="rect">
            <a:avLst/>
          </a:prstGeom>
          <a:noFill/>
          <a:ln w="9525">
            <a:noFill/>
            <a:miter lim="800000"/>
            <a:headEnd/>
            <a:tailEnd/>
          </a:ln>
        </p:spPr>
        <p:txBody>
          <a:bodyPr wrap="none">
            <a:spAutoFit/>
          </a:bodyPr>
          <a:lstStyle/>
          <a:p>
            <a:endParaRPr lang="en-US"/>
          </a:p>
        </p:txBody>
      </p:sp>
      <p:pic>
        <p:nvPicPr>
          <p:cNvPr id="93188" name="Immagine 5" descr="4222-4232-bis.pdf"/>
          <p:cNvPicPr>
            <a:picLocks noChangeAspect="1"/>
          </p:cNvPicPr>
          <p:nvPr/>
        </p:nvPicPr>
        <p:blipFill>
          <a:blip r:embed="rId3"/>
          <a:srcRect/>
          <a:stretch>
            <a:fillRect/>
          </a:stretch>
        </p:blipFill>
        <p:spPr bwMode="auto">
          <a:xfrm>
            <a:off x="1143000" y="1752600"/>
            <a:ext cx="6858000" cy="5105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1"/>
          <p:cNvSpPr txBox="1">
            <a:spLocks noChangeArrowheads="1"/>
          </p:cNvSpPr>
          <p:nvPr/>
        </p:nvSpPr>
        <p:spPr bwMode="auto">
          <a:xfrm>
            <a:off x="2971800" y="239713"/>
            <a:ext cx="3116263" cy="554037"/>
          </a:xfrm>
          <a:prstGeom prst="rect">
            <a:avLst/>
          </a:prstGeom>
          <a:noFill/>
          <a:ln w="9525">
            <a:solidFill>
              <a:schemeClr val="accent2"/>
            </a:solidFill>
            <a:miter lim="800000"/>
            <a:headEnd/>
            <a:tailEnd/>
          </a:ln>
        </p:spPr>
        <p:txBody>
          <a:bodyPr>
            <a:spAutoFit/>
          </a:bodyPr>
          <a:lstStyle/>
          <a:p>
            <a:pPr algn="ctr"/>
            <a:r>
              <a:rPr lang="it-IT" sz="3000" b="1">
                <a:solidFill>
                  <a:schemeClr val="accent2"/>
                </a:solidFill>
                <a:latin typeface="Arial" charset="0"/>
              </a:rPr>
              <a:t>Line shapes  III</a:t>
            </a:r>
            <a:endParaRPr lang="it-IT" sz="2400" b="1">
              <a:solidFill>
                <a:schemeClr val="accent2"/>
              </a:solidFill>
              <a:latin typeface="Arial" charset="0"/>
            </a:endParaRPr>
          </a:p>
        </p:txBody>
      </p:sp>
      <p:sp>
        <p:nvSpPr>
          <p:cNvPr id="21507" name="Rectangle 3"/>
          <p:cNvSpPr>
            <a:spLocks noChangeArrowheads="1"/>
          </p:cNvSpPr>
          <p:nvPr/>
        </p:nvSpPr>
        <p:spPr bwMode="auto">
          <a:xfrm>
            <a:off x="528638" y="990600"/>
            <a:ext cx="8234362" cy="1938338"/>
          </a:xfrm>
          <a:prstGeom prst="rect">
            <a:avLst/>
          </a:prstGeom>
          <a:noFill/>
          <a:ln w="9525">
            <a:noFill/>
            <a:miter lim="800000"/>
            <a:headEnd/>
            <a:tailEnd/>
          </a:ln>
        </p:spPr>
        <p:txBody>
          <a:bodyPr>
            <a:spAutoFit/>
          </a:bodyPr>
          <a:lstStyle/>
          <a:p>
            <a:r>
              <a:rPr lang="it-IT" sz="2400">
                <a:latin typeface="Arial" charset="0"/>
              </a:rPr>
              <a:t>When performing polarimetric observations the situation changes. To find the polarization signal the observer is obliged to perform at least two observations and then to compare them in order to extract the polarization signal.</a:t>
            </a:r>
          </a:p>
          <a:p>
            <a:r>
              <a:rPr lang="it-IT" sz="2400">
                <a:latin typeface="Arial" charset="0"/>
              </a:rPr>
              <a:t>This example is taken from </a:t>
            </a:r>
            <a:r>
              <a:rPr lang="it-IT" sz="2400">
                <a:solidFill>
                  <a:srgbClr val="FF0000"/>
                </a:solidFill>
                <a:latin typeface="Arial" charset="0"/>
              </a:rPr>
              <a:t>Hale (1908)</a:t>
            </a:r>
            <a:r>
              <a:rPr lang="it-IT" sz="2400">
                <a:latin typeface="Arial" charset="0"/>
              </a:rPr>
              <a:t>.  (Fe I line, g=1,83)</a:t>
            </a:r>
          </a:p>
        </p:txBody>
      </p:sp>
      <p:pic>
        <p:nvPicPr>
          <p:cNvPr id="21508" name="Picture 4"/>
          <p:cNvPicPr>
            <a:picLocks noChangeAspect="1" noChangeArrowheads="1"/>
          </p:cNvPicPr>
          <p:nvPr/>
        </p:nvPicPr>
        <p:blipFill>
          <a:blip r:embed="rId3"/>
          <a:srcRect/>
          <a:stretch>
            <a:fillRect/>
          </a:stretch>
        </p:blipFill>
        <p:spPr bwMode="auto">
          <a:xfrm>
            <a:off x="1600200" y="2971800"/>
            <a:ext cx="6248400" cy="3516313"/>
          </a:xfrm>
          <a:prstGeom prst="rect">
            <a:avLst/>
          </a:prstGeom>
          <a:noFill/>
          <a:ln w="9525">
            <a:noFill/>
            <a:miter lim="800000"/>
            <a:headEnd/>
            <a:tailEnd/>
          </a:ln>
        </p:spPr>
      </p:pic>
      <p:sp>
        <p:nvSpPr>
          <p:cNvPr id="21509" name="AutoShape 5"/>
          <p:cNvSpPr>
            <a:spLocks noChangeArrowheads="1"/>
          </p:cNvSpPr>
          <p:nvPr/>
        </p:nvSpPr>
        <p:spPr bwMode="auto">
          <a:xfrm>
            <a:off x="6629400" y="4267200"/>
            <a:ext cx="1890713" cy="381000"/>
          </a:xfrm>
          <a:prstGeom prst="leftArrow">
            <a:avLst>
              <a:gd name="adj1" fmla="val 50000"/>
              <a:gd name="adj2" fmla="val 124063"/>
            </a:avLst>
          </a:prstGeom>
          <a:solidFill>
            <a:schemeClr val="accent1"/>
          </a:solidFill>
          <a:ln w="9525">
            <a:solidFill>
              <a:schemeClr val="tx1"/>
            </a:solidFill>
            <a:miter lim="800000"/>
            <a:headEnd/>
            <a:tailEnd/>
          </a:ln>
        </p:spPr>
        <p:txBody>
          <a:bodyPr wrap="none" anchor="ctr"/>
          <a:lstStyle/>
          <a:p>
            <a:endParaRPr lang="en-US"/>
          </a:p>
        </p:txBody>
      </p:sp>
      <p:sp>
        <p:nvSpPr>
          <p:cNvPr id="21510" name="AutoShape 6"/>
          <p:cNvSpPr>
            <a:spLocks noChangeArrowheads="1"/>
          </p:cNvSpPr>
          <p:nvPr/>
        </p:nvSpPr>
        <p:spPr bwMode="auto">
          <a:xfrm>
            <a:off x="6629400" y="4648200"/>
            <a:ext cx="1890713" cy="381000"/>
          </a:xfrm>
          <a:prstGeom prst="leftArrow">
            <a:avLst>
              <a:gd name="adj1" fmla="val 50000"/>
              <a:gd name="adj2" fmla="val 124063"/>
            </a:avLst>
          </a:prstGeom>
          <a:solidFill>
            <a:schemeClr val="accent1"/>
          </a:solidFill>
          <a:ln w="9525">
            <a:solidFill>
              <a:schemeClr val="tx1"/>
            </a:solidFill>
            <a:miter lim="800000"/>
            <a:headEnd/>
            <a:tailEnd/>
          </a:ln>
        </p:spPr>
        <p:txBody>
          <a:bodyPr wrap="none" anchor="ctr"/>
          <a:lstStyle/>
          <a:p>
            <a:endParaRPr lang="en-US"/>
          </a:p>
        </p:txBody>
      </p:sp>
      <p:sp>
        <p:nvSpPr>
          <p:cNvPr id="21511" name="Rectangle 7"/>
          <p:cNvSpPr>
            <a:spLocks noChangeArrowheads="1"/>
          </p:cNvSpPr>
          <p:nvPr/>
        </p:nvSpPr>
        <p:spPr bwMode="auto">
          <a:xfrm>
            <a:off x="152400" y="3124200"/>
            <a:ext cx="1905000" cy="3013075"/>
          </a:xfrm>
          <a:prstGeom prst="rect">
            <a:avLst/>
          </a:prstGeom>
          <a:noFill/>
          <a:ln w="9525">
            <a:noFill/>
            <a:miter lim="800000"/>
            <a:headEnd/>
            <a:tailEnd/>
          </a:ln>
        </p:spPr>
        <p:txBody>
          <a:bodyPr>
            <a:spAutoFit/>
          </a:bodyPr>
          <a:lstStyle/>
          <a:p>
            <a:r>
              <a:rPr lang="it-IT" sz="2400">
                <a:latin typeface="Arial" charset="0"/>
              </a:rPr>
              <a:t>Spectra (2)</a:t>
            </a:r>
          </a:p>
          <a:p>
            <a:r>
              <a:rPr lang="it-IT" sz="2400">
                <a:latin typeface="Arial" charset="0"/>
              </a:rPr>
              <a:t>and (3) are relative to a sunspot observed in two directions of polarization </a:t>
            </a:r>
          </a:p>
        </p:txBody>
      </p:sp>
      <p:sp>
        <p:nvSpPr>
          <p:cNvPr id="21512" name="CasellaDiTesto 7"/>
          <p:cNvSpPr txBox="1">
            <a:spLocks noChangeArrowheads="1"/>
          </p:cNvSpPr>
          <p:nvPr/>
        </p:nvSpPr>
        <p:spPr bwMode="auto">
          <a:xfrm>
            <a:off x="8104188" y="3313113"/>
            <a:ext cx="184150" cy="369887"/>
          </a:xfrm>
          <a:prstGeom prst="rect">
            <a:avLst/>
          </a:prstGeom>
          <a:noFill/>
          <a:ln w="9525">
            <a:noFill/>
            <a:miter lim="800000"/>
            <a:headEnd/>
            <a:tailEnd/>
          </a:ln>
        </p:spPr>
        <p:txBody>
          <a:bodyPr wrap="none">
            <a:spAutoFit/>
          </a:bodyPr>
          <a:lstStyle/>
          <a:p>
            <a:endParaRPr 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11"/>
          <p:cNvSpPr txBox="1">
            <a:spLocks noChangeArrowheads="1"/>
          </p:cNvSpPr>
          <p:nvPr/>
        </p:nvSpPr>
        <p:spPr bwMode="auto">
          <a:xfrm>
            <a:off x="3243263" y="239713"/>
            <a:ext cx="2698750" cy="461962"/>
          </a:xfrm>
          <a:prstGeom prst="rect">
            <a:avLst/>
          </a:prstGeom>
          <a:noFill/>
          <a:ln w="9525">
            <a:solidFill>
              <a:schemeClr val="accent2"/>
            </a:solidFill>
            <a:miter lim="800000"/>
            <a:headEnd/>
            <a:tailEnd/>
          </a:ln>
        </p:spPr>
        <p:txBody>
          <a:bodyPr wrap="none">
            <a:spAutoFit/>
          </a:bodyPr>
          <a:lstStyle/>
          <a:p>
            <a:pPr algn="ctr"/>
            <a:r>
              <a:rPr lang="it-IT" sz="2400" b="1">
                <a:solidFill>
                  <a:schemeClr val="accent2"/>
                </a:solidFill>
                <a:latin typeface="Arial" charset="0"/>
              </a:rPr>
              <a:t>Historical remark</a:t>
            </a:r>
          </a:p>
        </p:txBody>
      </p:sp>
      <p:sp>
        <p:nvSpPr>
          <p:cNvPr id="95235" name="CasellaDiTesto 12"/>
          <p:cNvSpPr txBox="1">
            <a:spLocks noChangeArrowheads="1"/>
          </p:cNvSpPr>
          <p:nvPr/>
        </p:nvSpPr>
        <p:spPr bwMode="auto">
          <a:xfrm>
            <a:off x="650875" y="1357313"/>
            <a:ext cx="185738" cy="368300"/>
          </a:xfrm>
          <a:prstGeom prst="rect">
            <a:avLst/>
          </a:prstGeom>
          <a:noFill/>
          <a:ln w="9525">
            <a:noFill/>
            <a:miter lim="800000"/>
            <a:headEnd/>
            <a:tailEnd/>
          </a:ln>
        </p:spPr>
        <p:txBody>
          <a:bodyPr wrap="none">
            <a:spAutoFit/>
          </a:bodyPr>
          <a:lstStyle/>
          <a:p>
            <a:endParaRPr lang="en-US"/>
          </a:p>
        </p:txBody>
      </p:sp>
      <p:sp>
        <p:nvSpPr>
          <p:cNvPr id="5" name="CasellaDiTesto 4"/>
          <p:cNvSpPr txBox="1"/>
          <p:nvPr/>
        </p:nvSpPr>
        <p:spPr>
          <a:xfrm>
            <a:off x="533400" y="838200"/>
            <a:ext cx="8305800" cy="1200150"/>
          </a:xfrm>
          <a:prstGeom prst="rect">
            <a:avLst/>
          </a:prstGeom>
          <a:noFill/>
        </p:spPr>
        <p:txBody>
          <a:bodyPr>
            <a:spAutoFit/>
          </a:bodyPr>
          <a:lstStyle/>
          <a:p>
            <a:r>
              <a:rPr lang="en-US" sz="2400">
                <a:latin typeface="Arial" charset="0"/>
              </a:rPr>
              <a:t>This was indeed the first spectral line for which limb polarization was detected by R.O. Redman in 1941 (Monthly Notices of the R.A.S. 101, 266) . </a:t>
            </a:r>
          </a:p>
        </p:txBody>
      </p:sp>
      <p:pic>
        <p:nvPicPr>
          <p:cNvPr id="95237" name="Immagine 5" descr="Calcium.tiff"/>
          <p:cNvPicPr>
            <a:picLocks noChangeAspect="1"/>
          </p:cNvPicPr>
          <p:nvPr/>
        </p:nvPicPr>
        <p:blipFill>
          <a:blip r:embed="rId3"/>
          <a:srcRect/>
          <a:stretch>
            <a:fillRect/>
          </a:stretch>
        </p:blipFill>
        <p:spPr bwMode="auto">
          <a:xfrm rot="5400000">
            <a:off x="2876550" y="933450"/>
            <a:ext cx="2743200" cy="4991100"/>
          </a:xfrm>
          <a:prstGeom prst="rect">
            <a:avLst/>
          </a:prstGeom>
          <a:noFill/>
          <a:ln w="9525">
            <a:noFill/>
            <a:miter lim="800000"/>
            <a:headEnd/>
            <a:tailEnd/>
          </a:ln>
        </p:spPr>
      </p:pic>
      <p:sp>
        <p:nvSpPr>
          <p:cNvPr id="7" name="CasellaDiTesto 6"/>
          <p:cNvSpPr txBox="1"/>
          <p:nvPr/>
        </p:nvSpPr>
        <p:spPr>
          <a:xfrm>
            <a:off x="381000" y="4953000"/>
            <a:ext cx="8229600" cy="1570038"/>
          </a:xfrm>
          <a:prstGeom prst="rect">
            <a:avLst/>
          </a:prstGeom>
          <a:noFill/>
        </p:spPr>
        <p:txBody>
          <a:bodyPr>
            <a:spAutoFit/>
          </a:bodyPr>
          <a:lstStyle/>
          <a:p>
            <a:r>
              <a:rPr lang="en-US" sz="2400">
                <a:latin typeface="Arial" charset="0"/>
              </a:rPr>
              <a:t>The two, almost superimposed lines refer to observations of the spectrum obtained with a Nicol polarizer set parallel or perpendicular to the limb. Unfortunately the line is severely blended.</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11"/>
          <p:cNvSpPr txBox="1">
            <a:spLocks noChangeArrowheads="1"/>
          </p:cNvSpPr>
          <p:nvPr/>
        </p:nvSpPr>
        <p:spPr bwMode="auto">
          <a:xfrm>
            <a:off x="1720850" y="239713"/>
            <a:ext cx="5743575" cy="830262"/>
          </a:xfrm>
          <a:prstGeom prst="rect">
            <a:avLst/>
          </a:prstGeom>
          <a:noFill/>
          <a:ln w="9525">
            <a:solidFill>
              <a:schemeClr val="accent2"/>
            </a:solidFill>
            <a:miter lim="800000"/>
            <a:headEnd/>
            <a:tailEnd/>
          </a:ln>
        </p:spPr>
        <p:txBody>
          <a:bodyPr wrap="none">
            <a:spAutoFit/>
          </a:bodyPr>
          <a:lstStyle/>
          <a:p>
            <a:pPr algn="ctr"/>
            <a:r>
              <a:rPr lang="it-IT" sz="2400" b="1">
                <a:solidFill>
                  <a:schemeClr val="accent2"/>
                </a:solidFill>
                <a:latin typeface="Arial" charset="0"/>
              </a:rPr>
              <a:t>Detail n.4</a:t>
            </a:r>
          </a:p>
          <a:p>
            <a:pPr algn="ctr"/>
            <a:r>
              <a:rPr lang="it-IT" sz="2400" b="1">
                <a:solidFill>
                  <a:schemeClr val="accent2"/>
                </a:solidFill>
                <a:latin typeface="Arial" charset="0"/>
              </a:rPr>
              <a:t>region around Ba II 4554 and Sr I 4607  </a:t>
            </a:r>
          </a:p>
        </p:txBody>
      </p:sp>
      <p:sp>
        <p:nvSpPr>
          <p:cNvPr id="97283" name="CasellaDiTesto 12"/>
          <p:cNvSpPr txBox="1">
            <a:spLocks noChangeArrowheads="1"/>
          </p:cNvSpPr>
          <p:nvPr/>
        </p:nvSpPr>
        <p:spPr bwMode="auto">
          <a:xfrm>
            <a:off x="650875" y="1357313"/>
            <a:ext cx="185738" cy="368300"/>
          </a:xfrm>
          <a:prstGeom prst="rect">
            <a:avLst/>
          </a:prstGeom>
          <a:noFill/>
          <a:ln w="9525">
            <a:noFill/>
            <a:miter lim="800000"/>
            <a:headEnd/>
            <a:tailEnd/>
          </a:ln>
        </p:spPr>
        <p:txBody>
          <a:bodyPr wrap="none">
            <a:spAutoFit/>
          </a:bodyPr>
          <a:lstStyle/>
          <a:p>
            <a:endParaRPr lang="en-US"/>
          </a:p>
        </p:txBody>
      </p:sp>
      <p:pic>
        <p:nvPicPr>
          <p:cNvPr id="97284" name="Immagine 4" descr="4540-4620.pdf"/>
          <p:cNvPicPr>
            <a:picLocks noChangeAspect="1"/>
          </p:cNvPicPr>
          <p:nvPr/>
        </p:nvPicPr>
        <p:blipFill>
          <a:blip r:embed="rId3"/>
          <a:srcRect/>
          <a:stretch>
            <a:fillRect/>
          </a:stretch>
        </p:blipFill>
        <p:spPr bwMode="auto">
          <a:xfrm>
            <a:off x="1143000" y="1447800"/>
            <a:ext cx="6858000" cy="5410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11"/>
          <p:cNvSpPr txBox="1">
            <a:spLocks noChangeArrowheads="1"/>
          </p:cNvSpPr>
          <p:nvPr/>
        </p:nvSpPr>
        <p:spPr bwMode="auto">
          <a:xfrm>
            <a:off x="2789238" y="239713"/>
            <a:ext cx="3606800" cy="830262"/>
          </a:xfrm>
          <a:prstGeom prst="rect">
            <a:avLst/>
          </a:prstGeom>
          <a:noFill/>
          <a:ln w="9525">
            <a:solidFill>
              <a:schemeClr val="accent2"/>
            </a:solidFill>
            <a:miter lim="800000"/>
            <a:headEnd/>
            <a:tailEnd/>
          </a:ln>
        </p:spPr>
        <p:txBody>
          <a:bodyPr wrap="none">
            <a:spAutoFit/>
          </a:bodyPr>
          <a:lstStyle/>
          <a:p>
            <a:pPr algn="ctr"/>
            <a:r>
              <a:rPr lang="it-IT" sz="2400" b="1">
                <a:solidFill>
                  <a:schemeClr val="accent2"/>
                </a:solidFill>
                <a:latin typeface="Arial" charset="0"/>
              </a:rPr>
              <a:t>Detail n.4bis</a:t>
            </a:r>
          </a:p>
          <a:p>
            <a:pPr algn="ctr"/>
            <a:r>
              <a:rPr lang="it-IT" sz="2400" b="1">
                <a:solidFill>
                  <a:schemeClr val="accent2"/>
                </a:solidFill>
                <a:latin typeface="Arial" charset="0"/>
              </a:rPr>
              <a:t>region around Sr I 4607  </a:t>
            </a:r>
          </a:p>
        </p:txBody>
      </p:sp>
      <p:sp>
        <p:nvSpPr>
          <p:cNvPr id="99331" name="CasellaDiTesto 12"/>
          <p:cNvSpPr txBox="1">
            <a:spLocks noChangeArrowheads="1"/>
          </p:cNvSpPr>
          <p:nvPr/>
        </p:nvSpPr>
        <p:spPr bwMode="auto">
          <a:xfrm>
            <a:off x="650875" y="1357313"/>
            <a:ext cx="185738" cy="368300"/>
          </a:xfrm>
          <a:prstGeom prst="rect">
            <a:avLst/>
          </a:prstGeom>
          <a:noFill/>
          <a:ln w="9525">
            <a:noFill/>
            <a:miter lim="800000"/>
            <a:headEnd/>
            <a:tailEnd/>
          </a:ln>
        </p:spPr>
        <p:txBody>
          <a:bodyPr wrap="none">
            <a:spAutoFit/>
          </a:bodyPr>
          <a:lstStyle/>
          <a:p>
            <a:endParaRPr lang="en-US"/>
          </a:p>
        </p:txBody>
      </p:sp>
      <p:pic>
        <p:nvPicPr>
          <p:cNvPr id="99332" name="Immagine 4" descr="4606-4609.pdf"/>
          <p:cNvPicPr>
            <a:picLocks noChangeAspect="1"/>
          </p:cNvPicPr>
          <p:nvPr/>
        </p:nvPicPr>
        <p:blipFill>
          <a:blip r:embed="rId3"/>
          <a:srcRect/>
          <a:stretch>
            <a:fillRect/>
          </a:stretch>
        </p:blipFill>
        <p:spPr bwMode="auto">
          <a:xfrm>
            <a:off x="1143000" y="1676400"/>
            <a:ext cx="6858000" cy="5181600"/>
          </a:xfrm>
          <a:prstGeom prst="rect">
            <a:avLst/>
          </a:prstGeom>
          <a:noFill/>
          <a:ln w="9525">
            <a:noFill/>
            <a:miter lim="800000"/>
            <a:headEnd/>
            <a:tailEnd/>
          </a:ln>
        </p:spPr>
      </p:pic>
      <p:sp>
        <p:nvSpPr>
          <p:cNvPr id="99333" name="CasellaDiTesto 4"/>
          <p:cNvSpPr txBox="1">
            <a:spLocks noChangeArrowheads="1"/>
          </p:cNvSpPr>
          <p:nvPr/>
        </p:nvSpPr>
        <p:spPr bwMode="auto">
          <a:xfrm>
            <a:off x="1828800" y="1295400"/>
            <a:ext cx="4038600" cy="400050"/>
          </a:xfrm>
          <a:prstGeom prst="rect">
            <a:avLst/>
          </a:prstGeom>
          <a:noFill/>
          <a:ln w="9525">
            <a:noFill/>
            <a:miter lim="800000"/>
            <a:headEnd/>
            <a:tailEnd/>
          </a:ln>
        </p:spPr>
        <p:txBody>
          <a:bodyPr>
            <a:spAutoFit/>
          </a:bodyPr>
          <a:lstStyle/>
          <a:p>
            <a:r>
              <a:rPr lang="it-IT" sz="2000" i="1">
                <a:latin typeface="Arial" charset="0"/>
              </a:rPr>
              <a:t>The "silver medal" of polarization</a:t>
            </a:r>
          </a:p>
        </p:txBody>
      </p:sp>
      <p:pic>
        <p:nvPicPr>
          <p:cNvPr id="99334" name="Immagine 5" descr="silver.jpg"/>
          <p:cNvPicPr>
            <a:picLocks noChangeAspect="1"/>
          </p:cNvPicPr>
          <p:nvPr/>
        </p:nvPicPr>
        <p:blipFill>
          <a:blip r:embed="rId4"/>
          <a:srcRect/>
          <a:stretch>
            <a:fillRect/>
          </a:stretch>
        </p:blipFill>
        <p:spPr bwMode="auto">
          <a:xfrm>
            <a:off x="304800" y="457200"/>
            <a:ext cx="1447800" cy="1447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11"/>
          <p:cNvSpPr txBox="1">
            <a:spLocks noChangeArrowheads="1"/>
          </p:cNvSpPr>
          <p:nvPr/>
        </p:nvSpPr>
        <p:spPr bwMode="auto">
          <a:xfrm>
            <a:off x="1570038" y="239713"/>
            <a:ext cx="6045200" cy="830262"/>
          </a:xfrm>
          <a:prstGeom prst="rect">
            <a:avLst/>
          </a:prstGeom>
          <a:noFill/>
          <a:ln w="9525">
            <a:solidFill>
              <a:schemeClr val="accent2"/>
            </a:solidFill>
            <a:miter lim="800000"/>
            <a:headEnd/>
            <a:tailEnd/>
          </a:ln>
        </p:spPr>
        <p:txBody>
          <a:bodyPr wrap="none">
            <a:spAutoFit/>
          </a:bodyPr>
          <a:lstStyle/>
          <a:p>
            <a:pPr algn="ctr"/>
            <a:r>
              <a:rPr lang="it-IT" sz="2400" b="1">
                <a:solidFill>
                  <a:schemeClr val="accent2"/>
                </a:solidFill>
                <a:latin typeface="Arial" charset="0"/>
              </a:rPr>
              <a:t>Detail n.5</a:t>
            </a:r>
          </a:p>
          <a:p>
            <a:pPr algn="ctr"/>
            <a:r>
              <a:rPr lang="it-IT" sz="2400" b="1">
                <a:solidFill>
                  <a:schemeClr val="accent2"/>
                </a:solidFill>
                <a:latin typeface="Arial" charset="0"/>
              </a:rPr>
              <a:t>region around Ti I lines 4743, 4758, 4759</a:t>
            </a:r>
          </a:p>
        </p:txBody>
      </p:sp>
      <p:sp>
        <p:nvSpPr>
          <p:cNvPr id="101379" name="CasellaDiTesto 12"/>
          <p:cNvSpPr txBox="1">
            <a:spLocks noChangeArrowheads="1"/>
          </p:cNvSpPr>
          <p:nvPr/>
        </p:nvSpPr>
        <p:spPr bwMode="auto">
          <a:xfrm>
            <a:off x="650875" y="1357313"/>
            <a:ext cx="185738" cy="368300"/>
          </a:xfrm>
          <a:prstGeom prst="rect">
            <a:avLst/>
          </a:prstGeom>
          <a:noFill/>
          <a:ln w="9525">
            <a:noFill/>
            <a:miter lim="800000"/>
            <a:headEnd/>
            <a:tailEnd/>
          </a:ln>
        </p:spPr>
        <p:txBody>
          <a:bodyPr wrap="none">
            <a:spAutoFit/>
          </a:bodyPr>
          <a:lstStyle/>
          <a:p>
            <a:endParaRPr lang="en-US"/>
          </a:p>
        </p:txBody>
      </p:sp>
      <p:pic>
        <p:nvPicPr>
          <p:cNvPr id="101380" name="Immagine 5" descr="4735-4765.pdf"/>
          <p:cNvPicPr>
            <a:picLocks noChangeAspect="1"/>
          </p:cNvPicPr>
          <p:nvPr/>
        </p:nvPicPr>
        <p:blipFill>
          <a:blip r:embed="rId3"/>
          <a:srcRect/>
          <a:stretch>
            <a:fillRect/>
          </a:stretch>
        </p:blipFill>
        <p:spPr bwMode="auto">
          <a:xfrm>
            <a:off x="1143000" y="1524000"/>
            <a:ext cx="6858000" cy="5334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11"/>
          <p:cNvSpPr txBox="1">
            <a:spLocks noChangeArrowheads="1"/>
          </p:cNvSpPr>
          <p:nvPr/>
        </p:nvSpPr>
        <p:spPr bwMode="auto">
          <a:xfrm>
            <a:off x="1320800" y="239713"/>
            <a:ext cx="6543675" cy="1200150"/>
          </a:xfrm>
          <a:prstGeom prst="rect">
            <a:avLst/>
          </a:prstGeom>
          <a:noFill/>
          <a:ln w="9525">
            <a:solidFill>
              <a:schemeClr val="accent2"/>
            </a:solidFill>
            <a:miter lim="800000"/>
            <a:headEnd/>
            <a:tailEnd/>
          </a:ln>
        </p:spPr>
        <p:txBody>
          <a:bodyPr wrap="none">
            <a:spAutoFit/>
          </a:bodyPr>
          <a:lstStyle/>
          <a:p>
            <a:pPr algn="ctr"/>
            <a:r>
              <a:rPr lang="it-IT" sz="2400" b="1">
                <a:solidFill>
                  <a:schemeClr val="accent2"/>
                </a:solidFill>
                <a:latin typeface="Arial" charset="0"/>
              </a:rPr>
              <a:t>Detail n.6</a:t>
            </a:r>
          </a:p>
          <a:p>
            <a:pPr algn="ctr"/>
            <a:r>
              <a:rPr lang="it-IT" sz="2400" b="1">
                <a:solidFill>
                  <a:schemeClr val="accent2"/>
                </a:solidFill>
                <a:latin typeface="Arial" charset="0"/>
              </a:rPr>
              <a:t>region around Ba I 5535, and Ti I 5565, 5644</a:t>
            </a:r>
          </a:p>
          <a:p>
            <a:pPr algn="ctr"/>
            <a:r>
              <a:rPr lang="it-IT" sz="2400" b="1">
                <a:solidFill>
                  <a:schemeClr val="accent2"/>
                </a:solidFill>
                <a:latin typeface="Arial" charset="0"/>
              </a:rPr>
              <a:t>also visible a molecularr band of C</a:t>
            </a:r>
            <a:r>
              <a:rPr lang="it-IT" sz="2400" b="1" baseline="-25000">
                <a:solidFill>
                  <a:schemeClr val="accent2"/>
                </a:solidFill>
                <a:latin typeface="Arial" charset="0"/>
              </a:rPr>
              <a:t>2</a:t>
            </a:r>
            <a:r>
              <a:rPr lang="it-IT" sz="2400" b="1">
                <a:solidFill>
                  <a:schemeClr val="accent2"/>
                </a:solidFill>
                <a:latin typeface="Arial" charset="0"/>
              </a:rPr>
              <a:t> </a:t>
            </a:r>
          </a:p>
        </p:txBody>
      </p:sp>
      <p:sp>
        <p:nvSpPr>
          <p:cNvPr id="103427" name="CasellaDiTesto 12"/>
          <p:cNvSpPr txBox="1">
            <a:spLocks noChangeArrowheads="1"/>
          </p:cNvSpPr>
          <p:nvPr/>
        </p:nvSpPr>
        <p:spPr bwMode="auto">
          <a:xfrm>
            <a:off x="650875" y="1357313"/>
            <a:ext cx="185738" cy="368300"/>
          </a:xfrm>
          <a:prstGeom prst="rect">
            <a:avLst/>
          </a:prstGeom>
          <a:noFill/>
          <a:ln w="9525">
            <a:noFill/>
            <a:miter lim="800000"/>
            <a:headEnd/>
            <a:tailEnd/>
          </a:ln>
        </p:spPr>
        <p:txBody>
          <a:bodyPr wrap="none">
            <a:spAutoFit/>
          </a:bodyPr>
          <a:lstStyle/>
          <a:p>
            <a:endParaRPr lang="en-US"/>
          </a:p>
        </p:txBody>
      </p:sp>
      <p:pic>
        <p:nvPicPr>
          <p:cNvPr id="103428" name="Immagine 4" descr="5500-5700.pdf"/>
          <p:cNvPicPr>
            <a:picLocks noChangeAspect="1"/>
          </p:cNvPicPr>
          <p:nvPr/>
        </p:nvPicPr>
        <p:blipFill>
          <a:blip r:embed="rId3"/>
          <a:srcRect/>
          <a:stretch>
            <a:fillRect/>
          </a:stretch>
        </p:blipFill>
        <p:spPr bwMode="auto">
          <a:xfrm>
            <a:off x="1143000" y="1447800"/>
            <a:ext cx="6858000" cy="5410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11"/>
          <p:cNvSpPr txBox="1">
            <a:spLocks noChangeArrowheads="1"/>
          </p:cNvSpPr>
          <p:nvPr/>
        </p:nvSpPr>
        <p:spPr bwMode="auto">
          <a:xfrm>
            <a:off x="1952625" y="239713"/>
            <a:ext cx="5280025" cy="830262"/>
          </a:xfrm>
          <a:prstGeom prst="rect">
            <a:avLst/>
          </a:prstGeom>
          <a:noFill/>
          <a:ln w="9525">
            <a:solidFill>
              <a:schemeClr val="accent2"/>
            </a:solidFill>
            <a:miter lim="800000"/>
            <a:headEnd/>
            <a:tailEnd/>
          </a:ln>
        </p:spPr>
        <p:txBody>
          <a:bodyPr wrap="none">
            <a:spAutoFit/>
          </a:bodyPr>
          <a:lstStyle/>
          <a:p>
            <a:pPr algn="ctr"/>
            <a:r>
              <a:rPr lang="it-IT" sz="2400" b="1">
                <a:solidFill>
                  <a:schemeClr val="accent2"/>
                </a:solidFill>
                <a:latin typeface="Arial" charset="0"/>
              </a:rPr>
              <a:t>Detail n.7</a:t>
            </a:r>
          </a:p>
          <a:p>
            <a:pPr algn="ctr"/>
            <a:r>
              <a:rPr lang="it-IT" sz="2400" b="1">
                <a:solidFill>
                  <a:schemeClr val="accent2"/>
                </a:solidFill>
                <a:latin typeface="Arial" charset="0"/>
              </a:rPr>
              <a:t>region around Na I D</a:t>
            </a:r>
            <a:r>
              <a:rPr lang="it-IT" sz="2400" b="1" baseline="-25000">
                <a:solidFill>
                  <a:schemeClr val="accent2"/>
                </a:solidFill>
                <a:latin typeface="Arial" charset="0"/>
              </a:rPr>
              <a:t>1</a:t>
            </a:r>
            <a:r>
              <a:rPr lang="it-IT" sz="2400" b="1">
                <a:solidFill>
                  <a:schemeClr val="accent2"/>
                </a:solidFill>
                <a:latin typeface="Arial" charset="0"/>
              </a:rPr>
              <a:t> and D</a:t>
            </a:r>
            <a:r>
              <a:rPr lang="it-IT" sz="2400" b="1" baseline="-25000">
                <a:solidFill>
                  <a:schemeClr val="accent2"/>
                </a:solidFill>
                <a:latin typeface="Arial" charset="0"/>
              </a:rPr>
              <a:t>2</a:t>
            </a:r>
            <a:r>
              <a:rPr lang="it-IT" sz="2400" b="1">
                <a:solidFill>
                  <a:schemeClr val="accent2"/>
                </a:solidFill>
                <a:latin typeface="Arial" charset="0"/>
              </a:rPr>
              <a:t> lines </a:t>
            </a:r>
          </a:p>
        </p:txBody>
      </p:sp>
      <p:sp>
        <p:nvSpPr>
          <p:cNvPr id="105475" name="CasellaDiTesto 12"/>
          <p:cNvSpPr txBox="1">
            <a:spLocks noChangeArrowheads="1"/>
          </p:cNvSpPr>
          <p:nvPr/>
        </p:nvSpPr>
        <p:spPr bwMode="auto">
          <a:xfrm>
            <a:off x="650875" y="1357313"/>
            <a:ext cx="185738" cy="368300"/>
          </a:xfrm>
          <a:prstGeom prst="rect">
            <a:avLst/>
          </a:prstGeom>
          <a:noFill/>
          <a:ln w="9525">
            <a:noFill/>
            <a:miter lim="800000"/>
            <a:headEnd/>
            <a:tailEnd/>
          </a:ln>
        </p:spPr>
        <p:txBody>
          <a:bodyPr wrap="none">
            <a:spAutoFit/>
          </a:bodyPr>
          <a:lstStyle/>
          <a:p>
            <a:endParaRPr lang="en-US"/>
          </a:p>
        </p:txBody>
      </p:sp>
      <p:pic>
        <p:nvPicPr>
          <p:cNvPr id="105476" name="Immagine 5" descr="5884-5900.pdf"/>
          <p:cNvPicPr>
            <a:picLocks noChangeAspect="1"/>
          </p:cNvPicPr>
          <p:nvPr/>
        </p:nvPicPr>
        <p:blipFill>
          <a:blip r:embed="rId3"/>
          <a:srcRect/>
          <a:stretch>
            <a:fillRect/>
          </a:stretch>
        </p:blipFill>
        <p:spPr bwMode="auto">
          <a:xfrm>
            <a:off x="1143000" y="1371600"/>
            <a:ext cx="6858000" cy="5486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11"/>
          <p:cNvSpPr txBox="1">
            <a:spLocks noChangeArrowheads="1"/>
          </p:cNvSpPr>
          <p:nvPr/>
        </p:nvSpPr>
        <p:spPr bwMode="auto">
          <a:xfrm>
            <a:off x="3217863" y="239713"/>
            <a:ext cx="2749550" cy="830262"/>
          </a:xfrm>
          <a:prstGeom prst="rect">
            <a:avLst/>
          </a:prstGeom>
          <a:noFill/>
          <a:ln w="9525">
            <a:solidFill>
              <a:schemeClr val="accent2"/>
            </a:solidFill>
            <a:miter lim="800000"/>
            <a:headEnd/>
            <a:tailEnd/>
          </a:ln>
        </p:spPr>
        <p:txBody>
          <a:bodyPr wrap="none">
            <a:spAutoFit/>
          </a:bodyPr>
          <a:lstStyle/>
          <a:p>
            <a:pPr algn="ctr"/>
            <a:r>
              <a:rPr lang="it-IT" sz="2400" b="1">
                <a:solidFill>
                  <a:schemeClr val="accent2"/>
                </a:solidFill>
                <a:latin typeface="Arial" charset="0"/>
              </a:rPr>
              <a:t>Detail n.8</a:t>
            </a:r>
          </a:p>
          <a:p>
            <a:pPr algn="ctr"/>
            <a:r>
              <a:rPr lang="it-IT" sz="2400" b="1">
                <a:solidFill>
                  <a:schemeClr val="accent2"/>
                </a:solidFill>
                <a:latin typeface="Arial" charset="0"/>
              </a:rPr>
              <a:t>region around Hα</a:t>
            </a:r>
          </a:p>
        </p:txBody>
      </p:sp>
      <p:sp>
        <p:nvSpPr>
          <p:cNvPr id="107523" name="CasellaDiTesto 12"/>
          <p:cNvSpPr txBox="1">
            <a:spLocks noChangeArrowheads="1"/>
          </p:cNvSpPr>
          <p:nvPr/>
        </p:nvSpPr>
        <p:spPr bwMode="auto">
          <a:xfrm>
            <a:off x="650875" y="1357313"/>
            <a:ext cx="185738" cy="368300"/>
          </a:xfrm>
          <a:prstGeom prst="rect">
            <a:avLst/>
          </a:prstGeom>
          <a:noFill/>
          <a:ln w="9525">
            <a:noFill/>
            <a:miter lim="800000"/>
            <a:headEnd/>
            <a:tailEnd/>
          </a:ln>
        </p:spPr>
        <p:txBody>
          <a:bodyPr wrap="none">
            <a:spAutoFit/>
          </a:bodyPr>
          <a:lstStyle/>
          <a:p>
            <a:endParaRPr lang="en-US"/>
          </a:p>
        </p:txBody>
      </p:sp>
      <p:pic>
        <p:nvPicPr>
          <p:cNvPr id="107524" name="Immagine 4" descr="6560-6565.pdf"/>
          <p:cNvPicPr>
            <a:picLocks noChangeAspect="1"/>
          </p:cNvPicPr>
          <p:nvPr/>
        </p:nvPicPr>
        <p:blipFill>
          <a:blip r:embed="rId3"/>
          <a:srcRect/>
          <a:stretch>
            <a:fillRect/>
          </a:stretch>
        </p:blipFill>
        <p:spPr bwMode="auto">
          <a:xfrm>
            <a:off x="1143000" y="1295400"/>
            <a:ext cx="6858000" cy="5562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11"/>
          <p:cNvSpPr txBox="1">
            <a:spLocks noChangeArrowheads="1"/>
          </p:cNvSpPr>
          <p:nvPr/>
        </p:nvSpPr>
        <p:spPr bwMode="auto">
          <a:xfrm>
            <a:off x="2371725" y="239713"/>
            <a:ext cx="4441825" cy="554037"/>
          </a:xfrm>
          <a:prstGeom prst="rect">
            <a:avLst/>
          </a:prstGeom>
          <a:noFill/>
          <a:ln w="9525">
            <a:solidFill>
              <a:schemeClr val="accent2"/>
            </a:solidFill>
            <a:miter lim="800000"/>
            <a:headEnd/>
            <a:tailEnd/>
          </a:ln>
        </p:spPr>
        <p:txBody>
          <a:bodyPr wrap="none">
            <a:spAutoFit/>
          </a:bodyPr>
          <a:lstStyle/>
          <a:p>
            <a:pPr algn="ctr"/>
            <a:r>
              <a:rPr lang="it-IT" sz="3000" b="1">
                <a:solidFill>
                  <a:schemeClr val="accent2"/>
                </a:solidFill>
                <a:latin typeface="Arial" charset="0"/>
              </a:rPr>
              <a:t>General charactersitics</a:t>
            </a:r>
          </a:p>
        </p:txBody>
      </p:sp>
      <p:sp>
        <p:nvSpPr>
          <p:cNvPr id="109571" name="CasellaDiTesto 11"/>
          <p:cNvSpPr txBox="1">
            <a:spLocks noChangeArrowheads="1"/>
          </p:cNvSpPr>
          <p:nvPr/>
        </p:nvSpPr>
        <p:spPr bwMode="auto">
          <a:xfrm>
            <a:off x="304800" y="990600"/>
            <a:ext cx="8534400" cy="5632450"/>
          </a:xfrm>
          <a:prstGeom prst="rect">
            <a:avLst/>
          </a:prstGeom>
          <a:noFill/>
          <a:ln w="9525">
            <a:noFill/>
            <a:miter lim="800000"/>
            <a:headEnd/>
            <a:tailEnd/>
          </a:ln>
        </p:spPr>
        <p:txBody>
          <a:bodyPr>
            <a:spAutoFit/>
          </a:bodyPr>
          <a:lstStyle/>
          <a:p>
            <a:r>
              <a:rPr lang="it-IT" sz="2400">
                <a:latin typeface="Arial" charset="0"/>
              </a:rPr>
              <a:t>The general features of the second solar spectrum are the following:</a:t>
            </a:r>
          </a:p>
          <a:p>
            <a:endParaRPr lang="it-IT" sz="2400">
              <a:latin typeface="Arial" charset="0"/>
            </a:endParaRPr>
          </a:p>
          <a:p>
            <a:r>
              <a:rPr lang="it-IT" sz="2400">
                <a:latin typeface="Arial" charset="0"/>
              </a:rPr>
              <a:t>1. Of the more than 10,000 lines present in the "usual" spectrum, only few produce remarkable polarization signals. Interestingly, many of these lines are due to elements that can be considered as "minor species", such as Europium, Neodynium, Dysprosium, etc., or to molecules (C</a:t>
            </a:r>
            <a:r>
              <a:rPr lang="it-IT" sz="2400" baseline="-25000">
                <a:latin typeface="Arial" charset="0"/>
              </a:rPr>
              <a:t>2</a:t>
            </a:r>
            <a:r>
              <a:rPr lang="it-IT" sz="2400">
                <a:latin typeface="Arial" charset="0"/>
              </a:rPr>
              <a:t>, MgH, CN).</a:t>
            </a:r>
          </a:p>
          <a:p>
            <a:endParaRPr lang="it-IT" sz="2400">
              <a:latin typeface="Arial" charset="0"/>
            </a:endParaRPr>
          </a:p>
          <a:p>
            <a:r>
              <a:rPr lang="it-IT" sz="2400">
                <a:latin typeface="Arial" charset="0"/>
              </a:rPr>
              <a:t>2. Many lines have a depolarizing behavior (they have polarization signals lower than the continuum)</a:t>
            </a:r>
          </a:p>
          <a:p>
            <a:endParaRPr lang="it-IT" sz="2400">
              <a:latin typeface="Arial" charset="0"/>
            </a:endParaRPr>
          </a:p>
          <a:p>
            <a:r>
              <a:rPr lang="it-IT" sz="2400">
                <a:latin typeface="Arial" charset="0"/>
              </a:rPr>
              <a:t>3. Whereas in the intensity spectrum the shapes of the lines are similar, in the polarization spectrum the shapes are of different types, which allows a suitable classification.</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2"/>
          <p:cNvPicPr>
            <a:picLocks noChangeAspect="1" noChangeArrowheads="1"/>
          </p:cNvPicPr>
          <p:nvPr/>
        </p:nvPicPr>
        <p:blipFill>
          <a:blip r:embed="rId3"/>
          <a:srcRect/>
          <a:stretch>
            <a:fillRect/>
          </a:stretch>
        </p:blipFill>
        <p:spPr bwMode="auto">
          <a:xfrm>
            <a:off x="363538" y="2565400"/>
            <a:ext cx="8385175" cy="4098925"/>
          </a:xfrm>
          <a:prstGeom prst="rect">
            <a:avLst/>
          </a:prstGeom>
          <a:noFill/>
          <a:ln w="9525">
            <a:noFill/>
            <a:miter lim="800000"/>
            <a:headEnd/>
            <a:tailEnd/>
          </a:ln>
        </p:spPr>
      </p:pic>
      <p:grpSp>
        <p:nvGrpSpPr>
          <p:cNvPr id="111619" name="Group 7"/>
          <p:cNvGrpSpPr>
            <a:grpSpLocks/>
          </p:cNvGrpSpPr>
          <p:nvPr/>
        </p:nvGrpSpPr>
        <p:grpSpPr bwMode="auto">
          <a:xfrm>
            <a:off x="179388" y="152400"/>
            <a:ext cx="8507412" cy="1981200"/>
            <a:chOff x="113" y="119"/>
            <a:chExt cx="5489" cy="891"/>
          </a:xfrm>
        </p:grpSpPr>
        <p:sp>
          <p:nvSpPr>
            <p:cNvPr id="111621" name="Text Box 4"/>
            <p:cNvSpPr txBox="1">
              <a:spLocks noChangeArrowheads="1"/>
            </p:cNvSpPr>
            <p:nvPr/>
          </p:nvSpPr>
          <p:spPr bwMode="auto">
            <a:xfrm>
              <a:off x="340" y="781"/>
              <a:ext cx="5262" cy="229"/>
            </a:xfrm>
            <a:prstGeom prst="rect">
              <a:avLst/>
            </a:prstGeom>
            <a:noFill/>
            <a:ln w="9525">
              <a:noFill/>
              <a:miter lim="800000"/>
              <a:headEnd/>
              <a:tailEnd/>
            </a:ln>
          </p:spPr>
          <p:txBody>
            <a:bodyPr>
              <a:spAutoFit/>
            </a:bodyPr>
            <a:lstStyle/>
            <a:p>
              <a:pPr marL="342900" indent="-342900"/>
              <a:endParaRPr lang="en-US">
                <a:solidFill>
                  <a:schemeClr val="accent2"/>
                </a:solidFill>
                <a:latin typeface="Arial" charset="0"/>
              </a:endParaRPr>
            </a:p>
          </p:txBody>
        </p:sp>
        <p:sp>
          <p:nvSpPr>
            <p:cNvPr id="111622" name="Text Box 6"/>
            <p:cNvSpPr txBox="1">
              <a:spLocks noChangeArrowheads="1"/>
            </p:cNvSpPr>
            <p:nvPr/>
          </p:nvSpPr>
          <p:spPr bwMode="auto">
            <a:xfrm>
              <a:off x="113" y="119"/>
              <a:ext cx="5489" cy="457"/>
            </a:xfrm>
            <a:prstGeom prst="rect">
              <a:avLst/>
            </a:prstGeom>
            <a:noFill/>
            <a:ln w="9525">
              <a:solidFill>
                <a:schemeClr val="accent2"/>
              </a:solidFill>
              <a:miter lim="800000"/>
              <a:headEnd/>
              <a:tailEnd/>
            </a:ln>
          </p:spPr>
          <p:txBody>
            <a:bodyPr>
              <a:spAutoFit/>
            </a:bodyPr>
            <a:lstStyle/>
            <a:p>
              <a:pPr algn="ctr"/>
              <a:r>
                <a:rPr lang="it-IT" sz="3000" b="1">
                  <a:solidFill>
                    <a:schemeClr val="accent2"/>
                  </a:solidFill>
                  <a:latin typeface="Arial" charset="0"/>
                </a:rPr>
                <a:t>A classification scheme </a:t>
              </a:r>
            </a:p>
            <a:p>
              <a:pPr algn="ctr"/>
              <a:r>
                <a:rPr lang="it-IT" sz="3000" b="1">
                  <a:solidFill>
                    <a:schemeClr val="accent2"/>
                  </a:solidFill>
                  <a:latin typeface="Arial" charset="0"/>
                </a:rPr>
                <a:t>(Belluzzi and Landi Degl'Innocenti, 2009)</a:t>
              </a:r>
            </a:p>
          </p:txBody>
        </p:sp>
      </p:grpSp>
      <p:sp>
        <p:nvSpPr>
          <p:cNvPr id="111620" name="CasellaDiTesto 6"/>
          <p:cNvSpPr txBox="1">
            <a:spLocks noChangeArrowheads="1"/>
          </p:cNvSpPr>
          <p:nvPr/>
        </p:nvSpPr>
        <p:spPr bwMode="auto">
          <a:xfrm>
            <a:off x="304800" y="1377950"/>
            <a:ext cx="8534400" cy="830263"/>
          </a:xfrm>
          <a:prstGeom prst="rect">
            <a:avLst/>
          </a:prstGeom>
          <a:noFill/>
          <a:ln w="9525">
            <a:noFill/>
            <a:miter lim="800000"/>
            <a:headEnd/>
            <a:tailEnd/>
          </a:ln>
        </p:spPr>
        <p:txBody>
          <a:bodyPr>
            <a:spAutoFit/>
          </a:bodyPr>
          <a:lstStyle/>
          <a:p>
            <a:r>
              <a:rPr lang="it-IT" sz="2400">
                <a:latin typeface="Arial" charset="0"/>
              </a:rPr>
              <a:t>According to their shape, polarization signals can be classified as S, W, or M, as shown in the examples below.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4082"/>
                                        </p:tgtEl>
                                        <p:attrNameLst>
                                          <p:attrName>style.visibility</p:attrName>
                                        </p:attrNameLst>
                                      </p:cBhvr>
                                      <p:to>
                                        <p:strVal val="visible"/>
                                      </p:to>
                                    </p:set>
                                    <p:animEffect transition="in" filter="wipe(left)">
                                      <p:cBhvr>
                                        <p:cTn id="7" dur="500"/>
                                        <p:tgtEl>
                                          <p:spTgt spid="174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128588" y="68263"/>
            <a:ext cx="8836025" cy="457200"/>
          </a:xfrm>
          <a:prstGeom prst="rect">
            <a:avLst/>
          </a:prstGeom>
          <a:noFill/>
          <a:ln w="9525">
            <a:noFill/>
            <a:miter lim="800000"/>
            <a:headEnd/>
            <a:tailEnd/>
          </a:ln>
        </p:spPr>
        <p:txBody>
          <a:bodyPr>
            <a:spAutoFit/>
          </a:bodyPr>
          <a:lstStyle/>
          <a:p>
            <a:pPr algn="ctr"/>
            <a:r>
              <a:rPr lang="it-IT" sz="2400" b="1" u="sng">
                <a:solidFill>
                  <a:schemeClr val="accent2"/>
                </a:solidFill>
                <a:latin typeface="Arial" charset="0"/>
              </a:rPr>
              <a:t>Results: formulation of 3 empirical laws</a:t>
            </a:r>
          </a:p>
        </p:txBody>
      </p:sp>
      <p:sp>
        <p:nvSpPr>
          <p:cNvPr id="113667" name="Text Box 3"/>
          <p:cNvSpPr txBox="1">
            <a:spLocks noChangeArrowheads="1"/>
          </p:cNvSpPr>
          <p:nvPr/>
        </p:nvSpPr>
        <p:spPr bwMode="auto">
          <a:xfrm>
            <a:off x="107950" y="692150"/>
            <a:ext cx="4032250" cy="396875"/>
          </a:xfrm>
          <a:prstGeom prst="rect">
            <a:avLst/>
          </a:prstGeom>
          <a:noFill/>
          <a:ln w="9525">
            <a:noFill/>
            <a:miter lim="800000"/>
            <a:headEnd/>
            <a:tailEnd/>
          </a:ln>
        </p:spPr>
        <p:txBody>
          <a:bodyPr>
            <a:spAutoFit/>
          </a:bodyPr>
          <a:lstStyle/>
          <a:p>
            <a:r>
              <a:rPr lang="it-IT" sz="2000">
                <a:solidFill>
                  <a:schemeClr val="accent2"/>
                </a:solidFill>
                <a:latin typeface="Arial" charset="0"/>
              </a:rPr>
              <a:t>1. Properties of the lower level</a:t>
            </a:r>
          </a:p>
        </p:txBody>
      </p:sp>
      <p:sp>
        <p:nvSpPr>
          <p:cNvPr id="236548" name="Line 4"/>
          <p:cNvSpPr>
            <a:spLocks noChangeShapeType="1"/>
          </p:cNvSpPr>
          <p:nvPr/>
        </p:nvSpPr>
        <p:spPr bwMode="auto">
          <a:xfrm flipH="1" flipV="1">
            <a:off x="3851275" y="2833688"/>
            <a:ext cx="4763" cy="1603375"/>
          </a:xfrm>
          <a:prstGeom prst="line">
            <a:avLst/>
          </a:prstGeom>
          <a:noFill/>
          <a:ln w="22225">
            <a:solidFill>
              <a:srgbClr val="FF0000"/>
            </a:solidFill>
            <a:round/>
            <a:headEnd/>
            <a:tailEnd type="arrow" w="med" len="med"/>
          </a:ln>
        </p:spPr>
        <p:txBody>
          <a:bodyPr wrap="none" anchor="ctr"/>
          <a:lstStyle/>
          <a:p>
            <a:endParaRPr lang="en-US"/>
          </a:p>
        </p:txBody>
      </p:sp>
      <p:sp>
        <p:nvSpPr>
          <p:cNvPr id="113669" name="Line 5"/>
          <p:cNvSpPr>
            <a:spLocks noChangeShapeType="1"/>
          </p:cNvSpPr>
          <p:nvPr/>
        </p:nvSpPr>
        <p:spPr bwMode="auto">
          <a:xfrm>
            <a:off x="3100388" y="4437063"/>
            <a:ext cx="2133600" cy="0"/>
          </a:xfrm>
          <a:prstGeom prst="line">
            <a:avLst/>
          </a:prstGeom>
          <a:noFill/>
          <a:ln w="38100">
            <a:solidFill>
              <a:schemeClr val="tx1"/>
            </a:solidFill>
            <a:round/>
            <a:headEnd/>
            <a:tailEnd/>
          </a:ln>
        </p:spPr>
        <p:txBody>
          <a:bodyPr wrap="none" anchor="ctr"/>
          <a:lstStyle/>
          <a:p>
            <a:endParaRPr lang="en-US"/>
          </a:p>
        </p:txBody>
      </p:sp>
      <p:sp>
        <p:nvSpPr>
          <p:cNvPr id="113670" name="Line 6"/>
          <p:cNvSpPr>
            <a:spLocks noChangeShapeType="1"/>
          </p:cNvSpPr>
          <p:nvPr/>
        </p:nvSpPr>
        <p:spPr bwMode="auto">
          <a:xfrm>
            <a:off x="5534025" y="4057650"/>
            <a:ext cx="2133600" cy="0"/>
          </a:xfrm>
          <a:prstGeom prst="line">
            <a:avLst/>
          </a:prstGeom>
          <a:noFill/>
          <a:ln w="38100">
            <a:solidFill>
              <a:schemeClr val="tx1"/>
            </a:solidFill>
            <a:round/>
            <a:headEnd/>
            <a:tailEnd/>
          </a:ln>
        </p:spPr>
        <p:txBody>
          <a:bodyPr wrap="none" anchor="ctr"/>
          <a:lstStyle/>
          <a:p>
            <a:endParaRPr lang="en-US"/>
          </a:p>
        </p:txBody>
      </p:sp>
      <p:sp>
        <p:nvSpPr>
          <p:cNvPr id="236551" name="Line 7"/>
          <p:cNvSpPr>
            <a:spLocks noChangeShapeType="1"/>
          </p:cNvSpPr>
          <p:nvPr/>
        </p:nvSpPr>
        <p:spPr bwMode="auto">
          <a:xfrm flipH="1" flipV="1">
            <a:off x="4670425" y="2833688"/>
            <a:ext cx="2447925" cy="1223962"/>
          </a:xfrm>
          <a:prstGeom prst="line">
            <a:avLst/>
          </a:prstGeom>
          <a:noFill/>
          <a:ln w="22225">
            <a:solidFill>
              <a:srgbClr val="FF0000"/>
            </a:solidFill>
            <a:round/>
            <a:headEnd/>
            <a:tailEnd type="arrow" w="med" len="med"/>
          </a:ln>
        </p:spPr>
        <p:txBody>
          <a:bodyPr wrap="none" anchor="ctr"/>
          <a:lstStyle/>
          <a:p>
            <a:endParaRPr lang="en-US"/>
          </a:p>
        </p:txBody>
      </p:sp>
      <p:sp>
        <p:nvSpPr>
          <p:cNvPr id="113672" name="Line 8"/>
          <p:cNvSpPr>
            <a:spLocks noChangeShapeType="1"/>
          </p:cNvSpPr>
          <p:nvPr/>
        </p:nvSpPr>
        <p:spPr bwMode="auto">
          <a:xfrm>
            <a:off x="3086100" y="1970088"/>
            <a:ext cx="2133600" cy="0"/>
          </a:xfrm>
          <a:prstGeom prst="line">
            <a:avLst/>
          </a:prstGeom>
          <a:noFill/>
          <a:ln w="38100">
            <a:solidFill>
              <a:schemeClr val="tx1"/>
            </a:solidFill>
            <a:round/>
            <a:headEnd/>
            <a:tailEnd/>
          </a:ln>
        </p:spPr>
        <p:txBody>
          <a:bodyPr wrap="none" anchor="ctr"/>
          <a:lstStyle/>
          <a:p>
            <a:endParaRPr lang="en-US"/>
          </a:p>
        </p:txBody>
      </p:sp>
      <p:sp>
        <p:nvSpPr>
          <p:cNvPr id="113673" name="Line 12"/>
          <p:cNvSpPr>
            <a:spLocks noChangeShapeType="1"/>
          </p:cNvSpPr>
          <p:nvPr/>
        </p:nvSpPr>
        <p:spPr bwMode="auto">
          <a:xfrm>
            <a:off x="3086100" y="3265488"/>
            <a:ext cx="2133600" cy="0"/>
          </a:xfrm>
          <a:prstGeom prst="line">
            <a:avLst/>
          </a:prstGeom>
          <a:noFill/>
          <a:ln w="38100">
            <a:solidFill>
              <a:schemeClr val="tx1"/>
            </a:solidFill>
            <a:round/>
            <a:headEnd/>
            <a:tailEnd/>
          </a:ln>
        </p:spPr>
        <p:txBody>
          <a:bodyPr wrap="none" anchor="ctr"/>
          <a:lstStyle/>
          <a:p>
            <a:endParaRPr lang="en-US"/>
          </a:p>
        </p:txBody>
      </p:sp>
      <p:sp>
        <p:nvSpPr>
          <p:cNvPr id="113674" name="Line 13"/>
          <p:cNvSpPr>
            <a:spLocks noChangeShapeType="1"/>
          </p:cNvSpPr>
          <p:nvPr/>
        </p:nvSpPr>
        <p:spPr bwMode="auto">
          <a:xfrm>
            <a:off x="3086100" y="2833688"/>
            <a:ext cx="2133600" cy="0"/>
          </a:xfrm>
          <a:prstGeom prst="line">
            <a:avLst/>
          </a:prstGeom>
          <a:noFill/>
          <a:ln w="38100">
            <a:solidFill>
              <a:schemeClr val="tx1"/>
            </a:solidFill>
            <a:round/>
            <a:headEnd/>
            <a:tailEnd/>
          </a:ln>
        </p:spPr>
        <p:txBody>
          <a:bodyPr wrap="none" anchor="ctr"/>
          <a:lstStyle/>
          <a:p>
            <a:endParaRPr lang="en-US"/>
          </a:p>
        </p:txBody>
      </p:sp>
      <p:grpSp>
        <p:nvGrpSpPr>
          <p:cNvPr id="2" name="Group 17"/>
          <p:cNvGrpSpPr>
            <a:grpSpLocks/>
          </p:cNvGrpSpPr>
          <p:nvPr/>
        </p:nvGrpSpPr>
        <p:grpSpPr bwMode="auto">
          <a:xfrm>
            <a:off x="4383088" y="1970088"/>
            <a:ext cx="234950" cy="863600"/>
            <a:chOff x="2200" y="2478"/>
            <a:chExt cx="148" cy="544"/>
          </a:xfrm>
        </p:grpSpPr>
        <p:sp>
          <p:nvSpPr>
            <p:cNvPr id="113678" name="Line 18"/>
            <p:cNvSpPr>
              <a:spLocks noChangeShapeType="1"/>
            </p:cNvSpPr>
            <p:nvPr/>
          </p:nvSpPr>
          <p:spPr bwMode="auto">
            <a:xfrm flipH="1" flipV="1">
              <a:off x="2200" y="2478"/>
              <a:ext cx="0" cy="544"/>
            </a:xfrm>
            <a:prstGeom prst="line">
              <a:avLst/>
            </a:prstGeom>
            <a:noFill/>
            <a:ln w="22225">
              <a:solidFill>
                <a:srgbClr val="FF0000"/>
              </a:solidFill>
              <a:round/>
              <a:headEnd/>
              <a:tailEnd type="arrow" w="med" len="med"/>
            </a:ln>
          </p:spPr>
          <p:txBody>
            <a:bodyPr wrap="none" anchor="ctr"/>
            <a:lstStyle/>
            <a:p>
              <a:endParaRPr lang="en-US"/>
            </a:p>
          </p:txBody>
        </p:sp>
        <p:sp>
          <p:nvSpPr>
            <p:cNvPr id="113679" name="Text Box 19"/>
            <p:cNvSpPr txBox="1">
              <a:spLocks noChangeArrowheads="1"/>
            </p:cNvSpPr>
            <p:nvPr/>
          </p:nvSpPr>
          <p:spPr bwMode="auto">
            <a:xfrm>
              <a:off x="2232" y="2581"/>
              <a:ext cx="116" cy="233"/>
            </a:xfrm>
            <a:prstGeom prst="rect">
              <a:avLst/>
            </a:prstGeom>
            <a:noFill/>
            <a:ln w="9525">
              <a:noFill/>
              <a:miter lim="800000"/>
              <a:headEnd/>
              <a:tailEnd/>
            </a:ln>
          </p:spPr>
          <p:txBody>
            <a:bodyPr wrap="none">
              <a:spAutoFit/>
            </a:bodyPr>
            <a:lstStyle/>
            <a:p>
              <a:endParaRPr lang="en-US">
                <a:latin typeface="Arial" charset="0"/>
              </a:endParaRPr>
            </a:p>
          </p:txBody>
        </p:sp>
      </p:grpSp>
      <p:sp>
        <p:nvSpPr>
          <p:cNvPr id="113676" name="Line 20"/>
          <p:cNvSpPr>
            <a:spLocks noChangeShapeType="1"/>
          </p:cNvSpPr>
          <p:nvPr/>
        </p:nvSpPr>
        <p:spPr bwMode="auto">
          <a:xfrm>
            <a:off x="3059113" y="1700213"/>
            <a:ext cx="2133600" cy="0"/>
          </a:xfrm>
          <a:prstGeom prst="line">
            <a:avLst/>
          </a:prstGeom>
          <a:noFill/>
          <a:ln w="38100">
            <a:solidFill>
              <a:schemeClr val="tx1"/>
            </a:solidFill>
            <a:round/>
            <a:headEnd/>
            <a:tailEnd/>
          </a:ln>
        </p:spPr>
        <p:txBody>
          <a:bodyPr wrap="none" anchor="ctr"/>
          <a:lstStyle/>
          <a:p>
            <a:endParaRPr lang="en-US"/>
          </a:p>
        </p:txBody>
      </p:sp>
      <p:sp>
        <p:nvSpPr>
          <p:cNvPr id="113677" name="Text Box 22"/>
          <p:cNvSpPr txBox="1">
            <a:spLocks noChangeArrowheads="1"/>
          </p:cNvSpPr>
          <p:nvPr/>
        </p:nvSpPr>
        <p:spPr bwMode="auto">
          <a:xfrm>
            <a:off x="179388" y="4868863"/>
            <a:ext cx="8785225" cy="1641475"/>
          </a:xfrm>
          <a:prstGeom prst="rect">
            <a:avLst/>
          </a:prstGeom>
          <a:noFill/>
          <a:ln w="25400">
            <a:solidFill>
              <a:srgbClr val="FF0000"/>
            </a:solidFill>
            <a:miter lim="800000"/>
            <a:headEnd/>
            <a:tailEnd/>
          </a:ln>
        </p:spPr>
        <p:txBody>
          <a:bodyPr>
            <a:spAutoFit/>
          </a:bodyPr>
          <a:lstStyle/>
          <a:p>
            <a:r>
              <a:rPr lang="it-IT" sz="2000">
                <a:solidFill>
                  <a:srgbClr val="FF0000"/>
                </a:solidFill>
                <a:latin typeface="Arial" charset="0"/>
              </a:rPr>
              <a:t>Law #1:</a:t>
            </a:r>
          </a:p>
          <a:p>
            <a:r>
              <a:rPr lang="it-IT" sz="2000">
                <a:solidFill>
                  <a:srgbClr val="FF0000"/>
                </a:solidFill>
                <a:latin typeface="Arial" charset="0"/>
              </a:rPr>
              <a:t>“The lower level of the most polarizing lines of the second solar spectrum is either the ground level, or a metastable level or, alternatively, an excited level, which is the upper level of a resonance line producing a strong polarization signal”.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6548"/>
                                        </p:tgtEl>
                                        <p:attrNameLst>
                                          <p:attrName>style.visibility</p:attrName>
                                        </p:attrNameLst>
                                      </p:cBhvr>
                                      <p:to>
                                        <p:strVal val="visible"/>
                                      </p:to>
                                    </p:set>
                                    <p:animEffect transition="in" filter="wipe(down)">
                                      <p:cBhvr>
                                        <p:cTn id="7" dur="500"/>
                                        <p:tgtEl>
                                          <p:spTgt spid="2365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6551"/>
                                        </p:tgtEl>
                                        <p:attrNameLst>
                                          <p:attrName>style.visibility</p:attrName>
                                        </p:attrNameLst>
                                      </p:cBhvr>
                                      <p:to>
                                        <p:strVal val="visible"/>
                                      </p:to>
                                    </p:set>
                                    <p:animEffect transition="in" filter="wipe(down)">
                                      <p:cBhvr>
                                        <p:cTn id="12" dur="500"/>
                                        <p:tgtEl>
                                          <p:spTgt spid="23655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8" grpId="0" animBg="1"/>
      <p:bldP spid="23655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1"/>
          <p:cNvSpPr txBox="1">
            <a:spLocks noChangeArrowheads="1"/>
          </p:cNvSpPr>
          <p:nvPr/>
        </p:nvSpPr>
        <p:spPr bwMode="auto">
          <a:xfrm>
            <a:off x="3173413" y="239713"/>
            <a:ext cx="2890837" cy="554037"/>
          </a:xfrm>
          <a:prstGeom prst="rect">
            <a:avLst/>
          </a:prstGeom>
          <a:noFill/>
          <a:ln w="9525">
            <a:solidFill>
              <a:schemeClr val="accent2"/>
            </a:solidFill>
            <a:miter lim="800000"/>
            <a:headEnd/>
            <a:tailEnd/>
          </a:ln>
        </p:spPr>
        <p:txBody>
          <a:bodyPr wrap="none">
            <a:spAutoFit/>
          </a:bodyPr>
          <a:lstStyle/>
          <a:p>
            <a:pPr algn="ctr"/>
            <a:r>
              <a:rPr lang="it-IT" sz="3000" b="1">
                <a:solidFill>
                  <a:schemeClr val="accent2"/>
                </a:solidFill>
                <a:latin typeface="Arial" charset="0"/>
              </a:rPr>
              <a:t>Line shapes IV</a:t>
            </a:r>
            <a:endParaRPr lang="it-IT" sz="2400" b="1">
              <a:solidFill>
                <a:schemeClr val="accent2"/>
              </a:solidFill>
              <a:latin typeface="Arial" charset="0"/>
            </a:endParaRPr>
          </a:p>
        </p:txBody>
      </p:sp>
      <p:sp>
        <p:nvSpPr>
          <p:cNvPr id="23555" name="Rectangle 3"/>
          <p:cNvSpPr>
            <a:spLocks noChangeArrowheads="1"/>
          </p:cNvSpPr>
          <p:nvPr/>
        </p:nvSpPr>
        <p:spPr bwMode="auto">
          <a:xfrm>
            <a:off x="571500" y="990600"/>
            <a:ext cx="8191500" cy="5632450"/>
          </a:xfrm>
          <a:prstGeom prst="rect">
            <a:avLst/>
          </a:prstGeom>
          <a:noFill/>
          <a:ln w="9525">
            <a:noFill/>
            <a:miter lim="800000"/>
            <a:headEnd/>
            <a:tailEnd/>
          </a:ln>
        </p:spPr>
        <p:txBody>
          <a:bodyPr>
            <a:spAutoFit/>
          </a:bodyPr>
          <a:lstStyle/>
          <a:p>
            <a:r>
              <a:rPr lang="it-IT" sz="2400">
                <a:latin typeface="Arial" charset="0"/>
              </a:rPr>
              <a:t>George Ellery Hale was indeed the first, in 1908, to perform spectro-polarimetric observations of a celestial body, in partilcular of the sun. Thirteen years earlier (1895) Zeeman had discovered in the laboratory the effect which brings his </a:t>
            </a:r>
            <a:r>
              <a:rPr lang="it-IT" sz="2400" noProof="1">
                <a:latin typeface="Arial" charset="0"/>
              </a:rPr>
              <a:t>name</a:t>
            </a:r>
            <a:r>
              <a:rPr lang="it-IT" sz="2400">
                <a:latin typeface="Arial" charset="0"/>
              </a:rPr>
              <a:t> and Hale had the idea of employing it in solar observations, to see whether sunspots were indeed harboring magnetic fields, as it was suspected from Hα images of the chromosphere, showing what were called, at that time, the observed “vortices” surrounding sunspots.</a:t>
            </a:r>
          </a:p>
          <a:p>
            <a:endParaRPr lang="it-IT" sz="2400">
              <a:latin typeface="Arial" charset="0"/>
            </a:endParaRPr>
          </a:p>
          <a:p>
            <a:r>
              <a:rPr lang="it-IT" sz="2400">
                <a:latin typeface="Arial" charset="0"/>
              </a:rPr>
              <a:t>For his research Hale used a Nicol prism (acting as a polarizer) and a Fresnel rhomb (acting as a retarder). By changing the direction of the axis of the rhomb he was basically capable of measuring the circular polarization of radiation, thus discovering the presence of </a:t>
            </a:r>
            <a:r>
              <a:rPr lang="it-IT" sz="2400" b="1">
                <a:latin typeface="Arial" charset="0"/>
              </a:rPr>
              <a:t>B</a:t>
            </a:r>
            <a:r>
              <a:rPr lang="it-IT" sz="2400">
                <a:latin typeface="Arial" charset="0"/>
              </a:rPr>
              <a:t> on the sun.   </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2"/>
          <p:cNvSpPr txBox="1">
            <a:spLocks noChangeArrowheads="1"/>
          </p:cNvSpPr>
          <p:nvPr/>
        </p:nvSpPr>
        <p:spPr bwMode="auto">
          <a:xfrm>
            <a:off x="128588" y="68263"/>
            <a:ext cx="8836025" cy="457200"/>
          </a:xfrm>
          <a:prstGeom prst="rect">
            <a:avLst/>
          </a:prstGeom>
          <a:noFill/>
          <a:ln w="9525">
            <a:noFill/>
            <a:miter lim="800000"/>
            <a:headEnd/>
            <a:tailEnd/>
          </a:ln>
        </p:spPr>
        <p:txBody>
          <a:bodyPr>
            <a:spAutoFit/>
          </a:bodyPr>
          <a:lstStyle/>
          <a:p>
            <a:pPr algn="ctr"/>
            <a:r>
              <a:rPr lang="it-IT" sz="2400" b="1" u="sng">
                <a:solidFill>
                  <a:schemeClr val="accent2"/>
                </a:solidFill>
                <a:latin typeface="Arial" charset="0"/>
              </a:rPr>
              <a:t>Results: formulation of 3 empirical laws</a:t>
            </a:r>
          </a:p>
        </p:txBody>
      </p:sp>
      <p:sp>
        <p:nvSpPr>
          <p:cNvPr id="115715" name="Text Box 24"/>
          <p:cNvSpPr txBox="1">
            <a:spLocks noChangeArrowheads="1"/>
          </p:cNvSpPr>
          <p:nvPr/>
        </p:nvSpPr>
        <p:spPr bwMode="auto">
          <a:xfrm>
            <a:off x="107950" y="620713"/>
            <a:ext cx="8785225" cy="396875"/>
          </a:xfrm>
          <a:prstGeom prst="rect">
            <a:avLst/>
          </a:prstGeom>
          <a:noFill/>
          <a:ln w="9525">
            <a:noFill/>
            <a:miter lim="800000"/>
            <a:headEnd/>
            <a:tailEnd/>
          </a:ln>
        </p:spPr>
        <p:txBody>
          <a:bodyPr>
            <a:spAutoFit/>
          </a:bodyPr>
          <a:lstStyle/>
          <a:p>
            <a:r>
              <a:rPr lang="it-IT" sz="2000">
                <a:solidFill>
                  <a:schemeClr val="accent2"/>
                </a:solidFill>
                <a:latin typeface="Arial" charset="0"/>
              </a:rPr>
              <a:t>2. Correlations between classification and equivalent width</a:t>
            </a:r>
          </a:p>
        </p:txBody>
      </p:sp>
      <p:sp>
        <p:nvSpPr>
          <p:cNvPr id="115716" name="Text Box 25"/>
          <p:cNvSpPr txBox="1">
            <a:spLocks noChangeArrowheads="1"/>
          </p:cNvSpPr>
          <p:nvPr/>
        </p:nvSpPr>
        <p:spPr bwMode="auto">
          <a:xfrm>
            <a:off x="4356100" y="1268413"/>
            <a:ext cx="4103688" cy="1641475"/>
          </a:xfrm>
          <a:prstGeom prst="rect">
            <a:avLst/>
          </a:prstGeom>
          <a:noFill/>
          <a:ln w="25400">
            <a:solidFill>
              <a:srgbClr val="FF0000"/>
            </a:solidFill>
            <a:miter lim="800000"/>
            <a:headEnd/>
            <a:tailEnd/>
          </a:ln>
        </p:spPr>
        <p:txBody>
          <a:bodyPr>
            <a:spAutoFit/>
          </a:bodyPr>
          <a:lstStyle/>
          <a:p>
            <a:r>
              <a:rPr lang="it-IT" sz="2000">
                <a:solidFill>
                  <a:srgbClr val="FF0000"/>
                </a:solidFill>
                <a:latin typeface="Arial" charset="0"/>
              </a:rPr>
              <a:t>Law #2:</a:t>
            </a:r>
          </a:p>
          <a:p>
            <a:r>
              <a:rPr lang="it-IT" sz="2000">
                <a:solidFill>
                  <a:srgbClr val="FF0000"/>
                </a:solidFill>
                <a:latin typeface="Arial" charset="0"/>
              </a:rPr>
              <a:t>“All the selected signals produced </a:t>
            </a:r>
          </a:p>
          <a:p>
            <a:r>
              <a:rPr lang="it-IT" sz="2000">
                <a:solidFill>
                  <a:srgbClr val="FF0000"/>
                </a:solidFill>
                <a:latin typeface="Arial" charset="0"/>
              </a:rPr>
              <a:t>by spectral lines having a small equivalent width (i.e. lines having W</a:t>
            </a:r>
            <a:r>
              <a:rPr lang="it-IT" sz="2000" b="1" baseline="-25000">
                <a:solidFill>
                  <a:srgbClr val="FF0000"/>
                </a:solidFill>
                <a:latin typeface="Symbol" pitchFamily="-32" charset="2"/>
              </a:rPr>
              <a:t>l</a:t>
            </a:r>
            <a:r>
              <a:rPr lang="it-IT" sz="2000" b="1">
                <a:solidFill>
                  <a:srgbClr val="FF0000"/>
                </a:solidFill>
                <a:latin typeface="Symbol" pitchFamily="-32" charset="2"/>
              </a:rPr>
              <a:t>/l</a:t>
            </a:r>
            <a:r>
              <a:rPr lang="it-IT" sz="2000">
                <a:solidFill>
                  <a:srgbClr val="FF0000"/>
                </a:solidFill>
                <a:latin typeface="Arial" charset="0"/>
              </a:rPr>
              <a:t> &lt; 20 F) are of type S”.</a:t>
            </a:r>
          </a:p>
        </p:txBody>
      </p:sp>
      <p:pic>
        <p:nvPicPr>
          <p:cNvPr id="115717" name="Picture 27"/>
          <p:cNvPicPr>
            <a:picLocks noChangeAspect="1" noChangeArrowheads="1"/>
          </p:cNvPicPr>
          <p:nvPr/>
        </p:nvPicPr>
        <p:blipFill>
          <a:blip r:embed="rId3"/>
          <a:srcRect/>
          <a:stretch>
            <a:fillRect/>
          </a:stretch>
        </p:blipFill>
        <p:spPr bwMode="auto">
          <a:xfrm>
            <a:off x="93663" y="1196975"/>
            <a:ext cx="4006850" cy="4608513"/>
          </a:xfrm>
          <a:prstGeom prst="rect">
            <a:avLst/>
          </a:prstGeom>
          <a:noFill/>
          <a:ln w="9525">
            <a:noFill/>
            <a:miter lim="800000"/>
            <a:headEnd/>
            <a:tailEnd/>
          </a:ln>
        </p:spPr>
      </p:pic>
      <p:grpSp>
        <p:nvGrpSpPr>
          <p:cNvPr id="2" name="Group 30"/>
          <p:cNvGrpSpPr>
            <a:grpSpLocks/>
          </p:cNvGrpSpPr>
          <p:nvPr/>
        </p:nvGrpSpPr>
        <p:grpSpPr bwMode="auto">
          <a:xfrm>
            <a:off x="107950" y="4797425"/>
            <a:ext cx="8785225" cy="1871663"/>
            <a:chOff x="68" y="3022"/>
            <a:chExt cx="5534" cy="1179"/>
          </a:xfrm>
        </p:grpSpPr>
        <p:sp>
          <p:nvSpPr>
            <p:cNvPr id="115719" name="Text Box 28"/>
            <p:cNvSpPr txBox="1">
              <a:spLocks noChangeArrowheads="1"/>
            </p:cNvSpPr>
            <p:nvPr/>
          </p:nvSpPr>
          <p:spPr bwMode="auto">
            <a:xfrm>
              <a:off x="385" y="3359"/>
              <a:ext cx="4990" cy="842"/>
            </a:xfrm>
            <a:prstGeom prst="rect">
              <a:avLst/>
            </a:prstGeom>
            <a:noFill/>
            <a:ln w="25400">
              <a:solidFill>
                <a:srgbClr val="FF0000"/>
              </a:solidFill>
              <a:miter lim="800000"/>
              <a:headEnd/>
              <a:tailEnd/>
            </a:ln>
          </p:spPr>
          <p:txBody>
            <a:bodyPr>
              <a:spAutoFit/>
            </a:bodyPr>
            <a:lstStyle/>
            <a:p>
              <a:r>
                <a:rPr lang="it-IT" sz="2000">
                  <a:solidFill>
                    <a:srgbClr val="FF0000"/>
                  </a:solidFill>
                  <a:latin typeface="Arial" charset="0"/>
                </a:rPr>
                <a:t>Law #3:</a:t>
              </a:r>
            </a:p>
            <a:p>
              <a:r>
                <a:rPr lang="it-IT" sz="2000">
                  <a:solidFill>
                    <a:srgbClr val="FF0000"/>
                  </a:solidFill>
                  <a:latin typeface="Arial" charset="0"/>
                </a:rPr>
                <a:t>“The lines showing the strongest polarization signals (Q/I &gt; 0.17%) are due to transitions having either </a:t>
              </a:r>
              <a:r>
                <a:rPr lang="el-GR" sz="2000">
                  <a:solidFill>
                    <a:srgbClr val="FF0000"/>
                  </a:solidFill>
                  <a:latin typeface="Arial" charset="0"/>
                </a:rPr>
                <a:t>Δ</a:t>
              </a:r>
              <a:r>
                <a:rPr lang="it-IT" sz="2000" i="1">
                  <a:solidFill>
                    <a:srgbClr val="FF0000"/>
                  </a:solidFill>
                  <a:latin typeface="Arial" charset="0"/>
                </a:rPr>
                <a:t>J = </a:t>
              </a:r>
              <a:r>
                <a:rPr lang="it-IT" sz="2000">
                  <a:solidFill>
                    <a:srgbClr val="FF0000"/>
                  </a:solidFill>
                  <a:latin typeface="Arial" charset="0"/>
                </a:rPr>
                <a:t>+1, or </a:t>
              </a:r>
              <a:r>
                <a:rPr lang="el-GR" sz="2000">
                  <a:solidFill>
                    <a:srgbClr val="FF0000"/>
                  </a:solidFill>
                  <a:latin typeface="Arial" charset="0"/>
                </a:rPr>
                <a:t>Δ</a:t>
              </a:r>
              <a:r>
                <a:rPr lang="it-IT" sz="2000" i="1">
                  <a:solidFill>
                    <a:srgbClr val="FF0000"/>
                  </a:solidFill>
                  <a:latin typeface="Arial" charset="0"/>
                </a:rPr>
                <a:t>J = </a:t>
              </a:r>
              <a:r>
                <a:rPr lang="it-IT" sz="2000">
                  <a:solidFill>
                    <a:srgbClr val="FF0000"/>
                  </a:solidFill>
                  <a:latin typeface="Arial" charset="0"/>
                </a:rPr>
                <a:t>0, </a:t>
              </a:r>
              <a:r>
                <a:rPr lang="el-GR" sz="2000">
                  <a:solidFill>
                    <a:srgbClr val="FF0000"/>
                  </a:solidFill>
                  <a:latin typeface="Arial" charset="0"/>
                </a:rPr>
                <a:t>Δ</a:t>
              </a:r>
              <a:r>
                <a:rPr lang="it-IT" sz="2000" i="1">
                  <a:solidFill>
                    <a:srgbClr val="FF0000"/>
                  </a:solidFill>
                  <a:latin typeface="Arial" charset="0"/>
                </a:rPr>
                <a:t>J </a:t>
              </a:r>
              <a:r>
                <a:rPr lang="it-IT" sz="2000">
                  <a:solidFill>
                    <a:srgbClr val="FF0000"/>
                  </a:solidFill>
                  <a:latin typeface="Arial" charset="0"/>
                </a:rPr>
                <a:t>being defined as </a:t>
              </a:r>
              <a:r>
                <a:rPr lang="it-IT" sz="2000" i="1">
                  <a:solidFill>
                    <a:srgbClr val="FF0000"/>
                  </a:solidFill>
                  <a:latin typeface="Arial" charset="0"/>
                </a:rPr>
                <a:t>J</a:t>
              </a:r>
              <a:r>
                <a:rPr lang="it-IT" sz="2000" i="1" baseline="-25000">
                  <a:solidFill>
                    <a:srgbClr val="FF0000"/>
                  </a:solidFill>
                  <a:latin typeface="Arial" charset="0"/>
                </a:rPr>
                <a:t>u</a:t>
              </a:r>
              <a:r>
                <a:rPr lang="it-IT" sz="2000" i="1">
                  <a:solidFill>
                    <a:srgbClr val="FF0000"/>
                  </a:solidFill>
                  <a:latin typeface="Arial" charset="0"/>
                </a:rPr>
                <a:t> – J</a:t>
              </a:r>
              <a:r>
                <a:rPr lang="it-IT" sz="2000" i="1" baseline="-25000">
                  <a:solidFill>
                    <a:srgbClr val="FF0000"/>
                  </a:solidFill>
                  <a:latin typeface="Arial" charset="0"/>
                </a:rPr>
                <a:t>l</a:t>
              </a:r>
              <a:r>
                <a:rPr lang="it-IT" sz="2000" i="1" baseline="-25000">
                  <a:solidFill>
                    <a:srgbClr val="FF0000"/>
                  </a:solidFill>
                  <a:latin typeface="Times New Roman" pitchFamily="-32" charset="0"/>
                </a:rPr>
                <a:t> </a:t>
              </a:r>
              <a:r>
                <a:rPr lang="it-IT" sz="2000" i="1">
                  <a:solidFill>
                    <a:srgbClr val="FF0000"/>
                  </a:solidFill>
                  <a:latin typeface="Arial" charset="0"/>
                </a:rPr>
                <a:t>.”</a:t>
              </a:r>
            </a:p>
          </p:txBody>
        </p:sp>
        <p:sp>
          <p:nvSpPr>
            <p:cNvPr id="115720" name="Text Box 29"/>
            <p:cNvSpPr txBox="1">
              <a:spLocks noChangeArrowheads="1"/>
            </p:cNvSpPr>
            <p:nvPr/>
          </p:nvSpPr>
          <p:spPr bwMode="auto">
            <a:xfrm>
              <a:off x="68" y="3022"/>
              <a:ext cx="5534" cy="250"/>
            </a:xfrm>
            <a:prstGeom prst="rect">
              <a:avLst/>
            </a:prstGeom>
            <a:noFill/>
            <a:ln w="9525">
              <a:noFill/>
              <a:miter lim="800000"/>
              <a:headEnd/>
              <a:tailEnd/>
            </a:ln>
          </p:spPr>
          <p:txBody>
            <a:bodyPr>
              <a:spAutoFit/>
            </a:bodyPr>
            <a:lstStyle/>
            <a:p>
              <a:r>
                <a:rPr lang="it-IT" sz="2000">
                  <a:solidFill>
                    <a:schemeClr val="accent2"/>
                  </a:solidFill>
                  <a:latin typeface="Arial" charset="0"/>
                </a:rPr>
                <a:t>3. Properties concerning the quantum numbers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11"/>
          <p:cNvSpPr txBox="1">
            <a:spLocks noChangeArrowheads="1"/>
          </p:cNvSpPr>
          <p:nvPr/>
        </p:nvSpPr>
        <p:spPr bwMode="auto">
          <a:xfrm>
            <a:off x="758825" y="239713"/>
            <a:ext cx="7667625" cy="554037"/>
          </a:xfrm>
          <a:prstGeom prst="rect">
            <a:avLst/>
          </a:prstGeom>
          <a:noFill/>
          <a:ln w="9525">
            <a:solidFill>
              <a:schemeClr val="accent2"/>
            </a:solidFill>
            <a:miter lim="800000"/>
            <a:headEnd/>
            <a:tailEnd/>
          </a:ln>
        </p:spPr>
        <p:txBody>
          <a:bodyPr wrap="none">
            <a:spAutoFit/>
          </a:bodyPr>
          <a:lstStyle/>
          <a:p>
            <a:pPr algn="ctr"/>
            <a:r>
              <a:rPr lang="it-IT" sz="3000" b="1">
                <a:solidFill>
                  <a:schemeClr val="accent2"/>
                </a:solidFill>
                <a:latin typeface="Arial" charset="0"/>
              </a:rPr>
              <a:t>Interpretation of second solar spectrum I</a:t>
            </a:r>
          </a:p>
        </p:txBody>
      </p:sp>
      <p:sp>
        <p:nvSpPr>
          <p:cNvPr id="13" name="CasellaDiTesto 12"/>
          <p:cNvSpPr txBox="1"/>
          <p:nvPr/>
        </p:nvSpPr>
        <p:spPr>
          <a:xfrm>
            <a:off x="533400" y="1346200"/>
            <a:ext cx="7924800" cy="5262563"/>
          </a:xfrm>
          <a:prstGeom prst="rect">
            <a:avLst/>
          </a:prstGeom>
          <a:noFill/>
        </p:spPr>
        <p:txBody>
          <a:bodyPr>
            <a:spAutoFit/>
          </a:bodyPr>
          <a:lstStyle/>
          <a:p>
            <a:r>
              <a:rPr lang="en-US" sz="2400">
                <a:latin typeface="Arial" charset="0"/>
              </a:rPr>
              <a:t>The interpretation of the second solar spectrum is a very difficult task. The observed polarization is weak and it is influenced by many phenomena. Moreover it is formed in a medium, the solar atmosphere, whose physical properties are known only through empirical models that have been developed to explain the normal intensity spectrum, not the polarized spectrum. Just to make an example, the intensity spectrum is almost "blind" to turbulent magnetic fields, except for a possible broadening of the spectral line, and it is also "blind" to local anisotropies of the radiation field (e.g. due to the three-dimensional structure of the atmosphere which is made of granules and inter-granular lanes). These two aspects are of fundamental importance for polarization. </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11"/>
          <p:cNvSpPr txBox="1">
            <a:spLocks noChangeArrowheads="1"/>
          </p:cNvSpPr>
          <p:nvPr/>
        </p:nvSpPr>
        <p:spPr bwMode="auto">
          <a:xfrm>
            <a:off x="706438" y="239713"/>
            <a:ext cx="7772400" cy="554037"/>
          </a:xfrm>
          <a:prstGeom prst="rect">
            <a:avLst/>
          </a:prstGeom>
          <a:noFill/>
          <a:ln w="9525">
            <a:solidFill>
              <a:schemeClr val="accent2"/>
            </a:solidFill>
            <a:miter lim="800000"/>
            <a:headEnd/>
            <a:tailEnd/>
          </a:ln>
        </p:spPr>
        <p:txBody>
          <a:bodyPr wrap="none">
            <a:spAutoFit/>
          </a:bodyPr>
          <a:lstStyle/>
          <a:p>
            <a:pPr algn="ctr"/>
            <a:r>
              <a:rPr lang="it-IT" sz="3000" b="1">
                <a:solidFill>
                  <a:schemeClr val="accent2"/>
                </a:solidFill>
                <a:latin typeface="Arial" charset="0"/>
              </a:rPr>
              <a:t>Interpretation of second solar spectrum II</a:t>
            </a:r>
          </a:p>
        </p:txBody>
      </p:sp>
      <p:sp>
        <p:nvSpPr>
          <p:cNvPr id="13" name="CasellaDiTesto 12"/>
          <p:cNvSpPr txBox="1"/>
          <p:nvPr/>
        </p:nvSpPr>
        <p:spPr>
          <a:xfrm>
            <a:off x="533400" y="990600"/>
            <a:ext cx="7924800" cy="1570038"/>
          </a:xfrm>
          <a:prstGeom prst="rect">
            <a:avLst/>
          </a:prstGeom>
          <a:noFill/>
        </p:spPr>
        <p:txBody>
          <a:bodyPr>
            <a:spAutoFit/>
          </a:bodyPr>
          <a:lstStyle/>
          <a:p>
            <a:r>
              <a:rPr lang="en-US" sz="2400">
                <a:latin typeface="Arial" charset="0"/>
              </a:rPr>
              <a:t>Notwithstanding these difficulties, some promising results have however been obtained starting from a theoretical framework based on the density-matrix theory and summarized below (the non-LTE loop of the 2</a:t>
            </a:r>
            <a:r>
              <a:rPr lang="en-US" sz="2400" baseline="30000">
                <a:latin typeface="Arial" charset="0"/>
              </a:rPr>
              <a:t>nd</a:t>
            </a:r>
            <a:r>
              <a:rPr lang="en-US" sz="2400">
                <a:latin typeface="Arial" charset="0"/>
              </a:rPr>
              <a:t> kind)</a:t>
            </a:r>
          </a:p>
        </p:txBody>
      </p:sp>
      <p:pic>
        <p:nvPicPr>
          <p:cNvPr id="119812" name="Immagine 3" descr="loop.tiff"/>
          <p:cNvPicPr>
            <a:picLocks noChangeAspect="1"/>
          </p:cNvPicPr>
          <p:nvPr/>
        </p:nvPicPr>
        <p:blipFill>
          <a:blip r:embed="rId3"/>
          <a:srcRect/>
          <a:stretch>
            <a:fillRect/>
          </a:stretch>
        </p:blipFill>
        <p:spPr bwMode="auto">
          <a:xfrm>
            <a:off x="1371600" y="2514600"/>
            <a:ext cx="6705600" cy="4191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11"/>
          <p:cNvSpPr txBox="1">
            <a:spLocks noChangeArrowheads="1"/>
          </p:cNvSpPr>
          <p:nvPr/>
        </p:nvSpPr>
        <p:spPr bwMode="auto">
          <a:xfrm>
            <a:off x="652463" y="239713"/>
            <a:ext cx="7880350" cy="554037"/>
          </a:xfrm>
          <a:prstGeom prst="rect">
            <a:avLst/>
          </a:prstGeom>
          <a:noFill/>
          <a:ln w="9525">
            <a:solidFill>
              <a:schemeClr val="accent2"/>
            </a:solidFill>
            <a:miter lim="800000"/>
            <a:headEnd/>
            <a:tailEnd/>
          </a:ln>
        </p:spPr>
        <p:txBody>
          <a:bodyPr wrap="none">
            <a:spAutoFit/>
          </a:bodyPr>
          <a:lstStyle/>
          <a:p>
            <a:pPr algn="ctr"/>
            <a:r>
              <a:rPr lang="it-IT" sz="3000" b="1">
                <a:solidFill>
                  <a:schemeClr val="accent2"/>
                </a:solidFill>
                <a:latin typeface="Arial" charset="0"/>
              </a:rPr>
              <a:t>Interpretation of second solar spectrum III</a:t>
            </a:r>
          </a:p>
        </p:txBody>
      </p:sp>
      <p:sp>
        <p:nvSpPr>
          <p:cNvPr id="13" name="CasellaDiTesto 12"/>
          <p:cNvSpPr txBox="1"/>
          <p:nvPr/>
        </p:nvSpPr>
        <p:spPr>
          <a:xfrm>
            <a:off x="533400" y="990600"/>
            <a:ext cx="7924800" cy="5632450"/>
          </a:xfrm>
          <a:prstGeom prst="rect">
            <a:avLst/>
          </a:prstGeom>
          <a:noFill/>
        </p:spPr>
        <p:txBody>
          <a:bodyPr>
            <a:spAutoFit/>
          </a:bodyPr>
          <a:lstStyle/>
          <a:p>
            <a:r>
              <a:rPr lang="en-US" sz="2400">
                <a:latin typeface="Arial" charset="0"/>
              </a:rPr>
              <a:t>Much of the effort has been devoted to the interpretation of single lines by means of solar models (even three-diemensional) that often invoke the presence of a "turbulent", unimodal value of the magnetic field (a very rough approximation that is however used for want of anything better). Unfortunately, the results obtained for a line are often contradictory with those obtained for a different line. Many open questions also remain in several aspects of the underlying theory, which is a CRD (Complete Redistribution in frequency) theory. These questions concern the role of depolarizing collisions in affecting the interferences, the inclusion of PRD (Partial Redistribution) effects in multi-level atoms. The inclusion of the same effects in the presence of lower-level polarization.</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11"/>
          <p:cNvSpPr txBox="1">
            <a:spLocks noChangeArrowheads="1"/>
          </p:cNvSpPr>
          <p:nvPr/>
        </p:nvSpPr>
        <p:spPr bwMode="auto">
          <a:xfrm>
            <a:off x="3248025" y="239713"/>
            <a:ext cx="2690813" cy="558800"/>
          </a:xfrm>
          <a:prstGeom prst="rect">
            <a:avLst/>
          </a:prstGeom>
          <a:noFill/>
          <a:ln w="9525">
            <a:solidFill>
              <a:schemeClr val="accent2"/>
            </a:solidFill>
            <a:miter lim="800000"/>
            <a:headEnd/>
            <a:tailEnd/>
          </a:ln>
        </p:spPr>
        <p:txBody>
          <a:bodyPr wrap="none">
            <a:spAutoFit/>
          </a:bodyPr>
          <a:lstStyle/>
          <a:p>
            <a:pPr algn="ctr"/>
            <a:r>
              <a:rPr lang="it-IT" sz="3000" b="1">
                <a:solidFill>
                  <a:schemeClr val="accent2"/>
                </a:solidFill>
                <a:latin typeface="Arial" charset="0"/>
              </a:rPr>
              <a:t>Conclusions I</a:t>
            </a:r>
          </a:p>
        </p:txBody>
      </p:sp>
      <p:sp>
        <p:nvSpPr>
          <p:cNvPr id="123907" name="CasellaDiTesto 12"/>
          <p:cNvSpPr txBox="1">
            <a:spLocks noChangeArrowheads="1"/>
          </p:cNvSpPr>
          <p:nvPr/>
        </p:nvSpPr>
        <p:spPr bwMode="auto">
          <a:xfrm>
            <a:off x="533400" y="990600"/>
            <a:ext cx="8305800" cy="5568950"/>
          </a:xfrm>
          <a:prstGeom prst="rect">
            <a:avLst/>
          </a:prstGeom>
          <a:noFill/>
          <a:ln w="9525">
            <a:noFill/>
            <a:miter lim="800000"/>
            <a:headEnd/>
            <a:tailEnd/>
          </a:ln>
        </p:spPr>
        <p:txBody>
          <a:bodyPr>
            <a:spAutoFit/>
          </a:bodyPr>
          <a:lstStyle/>
          <a:p>
            <a:r>
              <a:rPr lang="en-US" sz="2400">
                <a:latin typeface="Arial" charset="0"/>
              </a:rPr>
              <a:t>We have seen in this talk some few examples of polarization shapes of spectral lines, mainly concentrating on the magnetized solar photosphere and on the observations performed at the extreme solar limb, where resonance polarization plays a major role. To be complete, one should go on speaking of the polarization shapes observed in prominences, in flares, in the transition region and in the solar corona, but it is not possible to cover all these further subjects in the present talk.</a:t>
            </a:r>
          </a:p>
          <a:p>
            <a:endParaRPr lang="en-US" sz="2400">
              <a:latin typeface="Arial" charset="0"/>
            </a:endParaRPr>
          </a:p>
          <a:p>
            <a:r>
              <a:rPr lang="en-US" sz="2400">
                <a:latin typeface="Arial" charset="0"/>
              </a:rPr>
              <a:t>If we want to make a general statement on this subject we can say that this new window that has been opened by the new generation of solar polarimeters, capable of attaining unprecedented resolution and polarimetric accuracy, is heavily challenging our possibilities of interpretation.    </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11"/>
          <p:cNvSpPr txBox="1">
            <a:spLocks noChangeArrowheads="1"/>
          </p:cNvSpPr>
          <p:nvPr/>
        </p:nvSpPr>
        <p:spPr bwMode="auto">
          <a:xfrm>
            <a:off x="3186113" y="239713"/>
            <a:ext cx="2813050" cy="554037"/>
          </a:xfrm>
          <a:prstGeom prst="rect">
            <a:avLst/>
          </a:prstGeom>
          <a:noFill/>
          <a:ln w="9525">
            <a:solidFill>
              <a:schemeClr val="accent2"/>
            </a:solidFill>
            <a:miter lim="800000"/>
            <a:headEnd/>
            <a:tailEnd/>
          </a:ln>
        </p:spPr>
        <p:txBody>
          <a:bodyPr wrap="none">
            <a:spAutoFit/>
          </a:bodyPr>
          <a:lstStyle/>
          <a:p>
            <a:pPr algn="ctr"/>
            <a:r>
              <a:rPr lang="it-IT" sz="3000" b="1">
                <a:solidFill>
                  <a:schemeClr val="accent2"/>
                </a:solidFill>
                <a:latin typeface="Arial" charset="0"/>
              </a:rPr>
              <a:t>Conclusions II</a:t>
            </a:r>
          </a:p>
        </p:txBody>
      </p:sp>
      <p:sp>
        <p:nvSpPr>
          <p:cNvPr id="13" name="CasellaDiTesto 12"/>
          <p:cNvSpPr txBox="1"/>
          <p:nvPr/>
        </p:nvSpPr>
        <p:spPr>
          <a:xfrm>
            <a:off x="533400" y="914400"/>
            <a:ext cx="8153400" cy="6002338"/>
          </a:xfrm>
          <a:prstGeom prst="rect">
            <a:avLst/>
          </a:prstGeom>
          <a:noFill/>
        </p:spPr>
        <p:txBody>
          <a:bodyPr>
            <a:spAutoFit/>
          </a:bodyPr>
          <a:lstStyle/>
          <a:p>
            <a:r>
              <a:rPr lang="en-US" sz="2400">
                <a:latin typeface="Arial" charset="0"/>
              </a:rPr>
              <a:t>In the span of only three or four decades, solar spectro-polarimetry has made an enormous step forward which has required the implementation of a robust, but still incomplete theoretical framework. Many results have indeed emerged but there is still a long way to go. If the advancement of polarimetric techniques goes on with the same pace, in twenty years from now we will be confronted with polarimetric profiles having a sensitivity of one part over one million or better.  </a:t>
            </a:r>
          </a:p>
          <a:p>
            <a:endParaRPr lang="en-US" sz="2400">
              <a:latin typeface="Arial" charset="0"/>
            </a:endParaRPr>
          </a:p>
          <a:p>
            <a:r>
              <a:rPr lang="en-US" sz="2400">
                <a:latin typeface="Arial" charset="0"/>
              </a:rPr>
              <a:t>However, our understanding of the physics of the solar atmosphere is still rather poor, especially concerning some aspects involved in the production or the relaxation of polarization in spectral lines. In other words, the sun becomes more and more mysterious the larger is the amount of data made available by its observation.</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CasellaDiTesto 3"/>
          <p:cNvSpPr txBox="1">
            <a:spLocks noChangeArrowheads="1"/>
          </p:cNvSpPr>
          <p:nvPr/>
        </p:nvSpPr>
        <p:spPr bwMode="auto">
          <a:xfrm>
            <a:off x="838200" y="2138363"/>
            <a:ext cx="7772400" cy="646112"/>
          </a:xfrm>
          <a:prstGeom prst="rect">
            <a:avLst/>
          </a:prstGeom>
          <a:noFill/>
          <a:ln w="9525">
            <a:noFill/>
            <a:miter lim="800000"/>
            <a:headEnd/>
            <a:tailEnd/>
          </a:ln>
        </p:spPr>
        <p:txBody>
          <a:bodyPr>
            <a:spAutoFit/>
          </a:bodyPr>
          <a:lstStyle/>
          <a:p>
            <a:r>
              <a:rPr lang="en-US" sz="3600" b="1">
                <a:latin typeface="Arial" charset="0"/>
              </a:rPr>
              <a:t>Thank you for your kind attention</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11"/>
          <p:cNvSpPr txBox="1">
            <a:spLocks noChangeArrowheads="1"/>
          </p:cNvSpPr>
          <p:nvPr/>
        </p:nvSpPr>
        <p:spPr bwMode="auto">
          <a:xfrm>
            <a:off x="1644650" y="239713"/>
            <a:ext cx="5895975" cy="461962"/>
          </a:xfrm>
          <a:prstGeom prst="rect">
            <a:avLst/>
          </a:prstGeom>
          <a:noFill/>
          <a:ln w="9525">
            <a:solidFill>
              <a:schemeClr val="accent2"/>
            </a:solidFill>
            <a:miter lim="800000"/>
            <a:headEnd/>
            <a:tailEnd/>
          </a:ln>
        </p:spPr>
        <p:txBody>
          <a:bodyPr wrap="none">
            <a:spAutoFit/>
          </a:bodyPr>
          <a:lstStyle/>
          <a:p>
            <a:pPr algn="ctr"/>
            <a:r>
              <a:rPr lang="it-IT" sz="2400" b="1">
                <a:solidFill>
                  <a:schemeClr val="accent2"/>
                </a:solidFill>
                <a:latin typeface="Arial" charset="0"/>
              </a:rPr>
              <a:t>Rayleigh Scattering in the solar corona</a:t>
            </a:r>
          </a:p>
        </p:txBody>
      </p:sp>
      <p:pic>
        <p:nvPicPr>
          <p:cNvPr id="130051" name="Immagine 4" descr="fig105.tiff"/>
          <p:cNvPicPr>
            <a:picLocks noChangeAspect="1"/>
          </p:cNvPicPr>
          <p:nvPr/>
        </p:nvPicPr>
        <p:blipFill>
          <a:blip r:embed="rId3"/>
          <a:srcRect/>
          <a:stretch>
            <a:fillRect/>
          </a:stretch>
        </p:blipFill>
        <p:spPr bwMode="auto">
          <a:xfrm>
            <a:off x="1981200" y="1312863"/>
            <a:ext cx="5203825" cy="4249737"/>
          </a:xfrm>
          <a:prstGeom prst="rect">
            <a:avLst/>
          </a:prstGeom>
          <a:noFill/>
          <a:ln w="9525">
            <a:noFill/>
            <a:miter lim="800000"/>
            <a:headEnd/>
            <a:tailEnd/>
          </a:ln>
        </p:spPr>
      </p:pic>
      <p:sp>
        <p:nvSpPr>
          <p:cNvPr id="130052" name="CasellaDiTesto 5"/>
          <p:cNvSpPr txBox="1">
            <a:spLocks noChangeArrowheads="1"/>
          </p:cNvSpPr>
          <p:nvPr/>
        </p:nvSpPr>
        <p:spPr bwMode="auto">
          <a:xfrm>
            <a:off x="762000" y="5562600"/>
            <a:ext cx="7543800" cy="646113"/>
          </a:xfrm>
          <a:prstGeom prst="rect">
            <a:avLst/>
          </a:prstGeom>
          <a:noFill/>
          <a:ln w="9525">
            <a:noFill/>
            <a:miter lim="800000"/>
            <a:headEnd/>
            <a:tailEnd/>
          </a:ln>
        </p:spPr>
        <p:txBody>
          <a:bodyPr>
            <a:spAutoFit/>
          </a:bodyPr>
          <a:lstStyle/>
          <a:p>
            <a:r>
              <a:rPr lang="it-IT">
                <a:latin typeface="Arial" charset="0"/>
              </a:rPr>
              <a:t>Khan, A., Belluzzi, L., Landi Degl’Innocenti, E.,  Fineschi, S., Romoli, M.: 2011, Astron. &amp; Astrophys.  </a:t>
            </a:r>
            <a:r>
              <a:rPr lang="it-IT" b="1">
                <a:latin typeface="Arial" charset="0"/>
              </a:rPr>
              <a:t>529</a:t>
            </a:r>
            <a:r>
              <a:rPr lang="it-IT">
                <a:latin typeface="Arial" charset="0"/>
              </a:rPr>
              <a:t>,</a:t>
            </a:r>
            <a:r>
              <a:rPr lang="it-IT"/>
              <a:t> </a:t>
            </a:r>
            <a:r>
              <a:rPr lang="it-IT">
                <a:latin typeface="Arial" charset="0"/>
              </a:rPr>
              <a:t>A12</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11"/>
          <p:cNvSpPr txBox="1">
            <a:spLocks noChangeArrowheads="1"/>
          </p:cNvSpPr>
          <p:nvPr/>
        </p:nvSpPr>
        <p:spPr bwMode="auto">
          <a:xfrm>
            <a:off x="1644650" y="239713"/>
            <a:ext cx="5895975" cy="830262"/>
          </a:xfrm>
          <a:prstGeom prst="rect">
            <a:avLst/>
          </a:prstGeom>
          <a:noFill/>
          <a:ln w="9525">
            <a:solidFill>
              <a:schemeClr val="accent2"/>
            </a:solidFill>
            <a:miter lim="800000"/>
            <a:headEnd/>
            <a:tailEnd/>
          </a:ln>
        </p:spPr>
        <p:txBody>
          <a:bodyPr wrap="none">
            <a:spAutoFit/>
          </a:bodyPr>
          <a:lstStyle/>
          <a:p>
            <a:pPr algn="ctr"/>
            <a:r>
              <a:rPr lang="it-IT" sz="2400" b="1">
                <a:solidFill>
                  <a:schemeClr val="accent2"/>
                </a:solidFill>
                <a:latin typeface="Arial" charset="0"/>
              </a:rPr>
              <a:t>Rayleigh Scattering in the solar corona</a:t>
            </a:r>
          </a:p>
          <a:p>
            <a:pPr algn="ctr"/>
            <a:r>
              <a:rPr lang="it-IT" sz="2400" b="1">
                <a:solidFill>
                  <a:schemeClr val="accent2"/>
                </a:solidFill>
                <a:latin typeface="Arial" charset="0"/>
              </a:rPr>
              <a:t> + HANLE Effect</a:t>
            </a:r>
          </a:p>
        </p:txBody>
      </p:sp>
      <p:pic>
        <p:nvPicPr>
          <p:cNvPr id="132099" name="Immagine 3" descr="fig104.tiff"/>
          <p:cNvPicPr>
            <a:picLocks noChangeAspect="1"/>
          </p:cNvPicPr>
          <p:nvPr/>
        </p:nvPicPr>
        <p:blipFill>
          <a:blip r:embed="rId3"/>
          <a:srcRect/>
          <a:stretch>
            <a:fillRect/>
          </a:stretch>
        </p:blipFill>
        <p:spPr bwMode="auto">
          <a:xfrm>
            <a:off x="895350" y="1143000"/>
            <a:ext cx="7137400" cy="5029200"/>
          </a:xfrm>
          <a:prstGeom prst="rect">
            <a:avLst/>
          </a:prstGeom>
          <a:noFill/>
          <a:ln w="9525">
            <a:noFill/>
            <a:miter lim="800000"/>
            <a:headEnd/>
            <a:tailEnd/>
          </a:ln>
        </p:spPr>
      </p:pic>
      <p:sp>
        <p:nvSpPr>
          <p:cNvPr id="132100" name="CasellaDiTesto 4"/>
          <p:cNvSpPr txBox="1">
            <a:spLocks noChangeArrowheads="1"/>
          </p:cNvSpPr>
          <p:nvPr/>
        </p:nvSpPr>
        <p:spPr bwMode="auto">
          <a:xfrm>
            <a:off x="901700" y="6437313"/>
            <a:ext cx="7429500" cy="369887"/>
          </a:xfrm>
          <a:prstGeom prst="rect">
            <a:avLst/>
          </a:prstGeom>
          <a:noFill/>
          <a:ln w="9525">
            <a:noFill/>
            <a:miter lim="800000"/>
            <a:headEnd/>
            <a:tailEnd/>
          </a:ln>
        </p:spPr>
        <p:txBody>
          <a:bodyPr wrap="none">
            <a:spAutoFit/>
          </a:bodyPr>
          <a:lstStyle/>
          <a:p>
            <a:r>
              <a:rPr lang="it-IT">
                <a:latin typeface="Arial" charset="0"/>
              </a:rPr>
              <a:t>Khan, A., Landi Degl’Innocenti, E.: 2011, Astron. &amp; Astrophys.  </a:t>
            </a:r>
            <a:r>
              <a:rPr lang="it-IT" b="1">
                <a:latin typeface="Arial" charset="0"/>
              </a:rPr>
              <a:t>532</a:t>
            </a:r>
            <a:r>
              <a:rPr lang="it-IT">
                <a:latin typeface="Arial" charset="0"/>
              </a:rPr>
              <a:t>, A70 </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11"/>
          <p:cNvSpPr txBox="1">
            <a:spLocks noChangeArrowheads="1"/>
          </p:cNvSpPr>
          <p:nvPr/>
        </p:nvSpPr>
        <p:spPr bwMode="auto">
          <a:xfrm>
            <a:off x="3063875" y="239713"/>
            <a:ext cx="3057525" cy="830262"/>
          </a:xfrm>
          <a:prstGeom prst="rect">
            <a:avLst/>
          </a:prstGeom>
          <a:noFill/>
          <a:ln w="9525">
            <a:solidFill>
              <a:schemeClr val="accent2"/>
            </a:solidFill>
            <a:miter lim="800000"/>
            <a:headEnd/>
            <a:tailEnd/>
          </a:ln>
        </p:spPr>
        <p:txBody>
          <a:bodyPr wrap="none">
            <a:spAutoFit/>
          </a:bodyPr>
          <a:lstStyle/>
          <a:p>
            <a:pPr algn="ctr"/>
            <a:r>
              <a:rPr lang="it-IT" sz="2400" b="1">
                <a:solidFill>
                  <a:schemeClr val="accent2"/>
                </a:solidFill>
                <a:latin typeface="Arial" charset="0"/>
              </a:rPr>
              <a:t>Rayleigh Scattering </a:t>
            </a:r>
          </a:p>
          <a:p>
            <a:pPr algn="ctr"/>
            <a:r>
              <a:rPr lang="it-IT" sz="2400" b="1">
                <a:solidFill>
                  <a:schemeClr val="accent2"/>
                </a:solidFill>
                <a:latin typeface="Arial" charset="0"/>
              </a:rPr>
              <a:t>in multiplets II</a:t>
            </a:r>
          </a:p>
        </p:txBody>
      </p:sp>
      <p:pic>
        <p:nvPicPr>
          <p:cNvPr id="134147" name="Immagine 5" descr="fig201.tiff"/>
          <p:cNvPicPr>
            <a:picLocks noChangeAspect="1"/>
          </p:cNvPicPr>
          <p:nvPr/>
        </p:nvPicPr>
        <p:blipFill>
          <a:blip r:embed="rId3"/>
          <a:srcRect/>
          <a:stretch>
            <a:fillRect/>
          </a:stretch>
        </p:blipFill>
        <p:spPr bwMode="auto">
          <a:xfrm>
            <a:off x="1346200" y="2362200"/>
            <a:ext cx="5880100" cy="4267200"/>
          </a:xfrm>
          <a:prstGeom prst="rect">
            <a:avLst/>
          </a:prstGeom>
          <a:noFill/>
          <a:ln w="9525">
            <a:noFill/>
            <a:miter lim="800000"/>
            <a:headEnd/>
            <a:tailEnd/>
          </a:ln>
        </p:spPr>
      </p:pic>
      <p:sp>
        <p:nvSpPr>
          <p:cNvPr id="134148" name="CasellaDiTesto 6"/>
          <p:cNvSpPr txBox="1">
            <a:spLocks noChangeArrowheads="1"/>
          </p:cNvSpPr>
          <p:nvPr/>
        </p:nvSpPr>
        <p:spPr bwMode="auto">
          <a:xfrm>
            <a:off x="990600" y="1447800"/>
            <a:ext cx="2301875" cy="369888"/>
          </a:xfrm>
          <a:prstGeom prst="rect">
            <a:avLst/>
          </a:prstGeom>
          <a:noFill/>
          <a:ln w="9525">
            <a:noFill/>
            <a:miter lim="800000"/>
            <a:headEnd/>
            <a:tailEnd/>
          </a:ln>
        </p:spPr>
        <p:txBody>
          <a:bodyPr wrap="none">
            <a:spAutoFit/>
          </a:bodyPr>
          <a:lstStyle/>
          <a:p>
            <a:r>
              <a:rPr lang="it-IT">
                <a:latin typeface="Arial" charset="0"/>
              </a:rPr>
              <a:t>Multiplet n. 1 of Ca II</a:t>
            </a:r>
          </a:p>
        </p:txBody>
      </p:sp>
      <p:sp>
        <p:nvSpPr>
          <p:cNvPr id="134149" name="CasellaDiTesto 7"/>
          <p:cNvSpPr txBox="1">
            <a:spLocks noChangeArrowheads="1"/>
          </p:cNvSpPr>
          <p:nvPr/>
        </p:nvSpPr>
        <p:spPr bwMode="auto">
          <a:xfrm>
            <a:off x="3321050" y="1981200"/>
            <a:ext cx="2241550" cy="369888"/>
          </a:xfrm>
          <a:prstGeom prst="rect">
            <a:avLst/>
          </a:prstGeom>
          <a:noFill/>
          <a:ln w="9525">
            <a:noFill/>
            <a:miter lim="800000"/>
            <a:headEnd/>
            <a:tailEnd/>
          </a:ln>
        </p:spPr>
        <p:txBody>
          <a:bodyPr>
            <a:spAutoFit/>
          </a:bodyPr>
          <a:lstStyle/>
          <a:p>
            <a:r>
              <a:rPr lang="it-IT">
                <a:latin typeface="Arial" charset="0"/>
              </a:rPr>
              <a:t>K line          H line</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1"/>
          <p:cNvSpPr txBox="1">
            <a:spLocks noChangeArrowheads="1"/>
          </p:cNvSpPr>
          <p:nvPr/>
        </p:nvSpPr>
        <p:spPr bwMode="auto">
          <a:xfrm>
            <a:off x="3173413" y="239713"/>
            <a:ext cx="2890837" cy="554037"/>
          </a:xfrm>
          <a:prstGeom prst="rect">
            <a:avLst/>
          </a:prstGeom>
          <a:noFill/>
          <a:ln w="9525">
            <a:solidFill>
              <a:schemeClr val="accent2"/>
            </a:solidFill>
            <a:miter lim="800000"/>
            <a:headEnd/>
            <a:tailEnd/>
          </a:ln>
        </p:spPr>
        <p:txBody>
          <a:bodyPr wrap="none">
            <a:spAutoFit/>
          </a:bodyPr>
          <a:lstStyle/>
          <a:p>
            <a:pPr algn="ctr"/>
            <a:r>
              <a:rPr lang="it-IT" sz="3000" b="1">
                <a:solidFill>
                  <a:schemeClr val="accent2"/>
                </a:solidFill>
                <a:latin typeface="Arial" charset="0"/>
              </a:rPr>
              <a:t>Line shapes V</a:t>
            </a:r>
            <a:endParaRPr lang="it-IT" sz="2400" b="1">
              <a:solidFill>
                <a:schemeClr val="accent2"/>
              </a:solidFill>
              <a:latin typeface="Arial" charset="0"/>
            </a:endParaRPr>
          </a:p>
        </p:txBody>
      </p:sp>
      <p:sp>
        <p:nvSpPr>
          <p:cNvPr id="25603" name="Rectangle 3"/>
          <p:cNvSpPr>
            <a:spLocks noChangeArrowheads="1"/>
          </p:cNvSpPr>
          <p:nvPr/>
        </p:nvSpPr>
        <p:spPr bwMode="auto">
          <a:xfrm>
            <a:off x="571500" y="838200"/>
            <a:ext cx="8191500" cy="6002338"/>
          </a:xfrm>
          <a:prstGeom prst="rect">
            <a:avLst/>
          </a:prstGeom>
          <a:noFill/>
          <a:ln w="9525">
            <a:noFill/>
            <a:miter lim="800000"/>
            <a:headEnd/>
            <a:tailEnd/>
          </a:ln>
        </p:spPr>
        <p:txBody>
          <a:bodyPr>
            <a:spAutoFit/>
          </a:bodyPr>
          <a:lstStyle/>
          <a:p>
            <a:r>
              <a:rPr lang="it-IT" sz="2400">
                <a:latin typeface="Arial" charset="0"/>
              </a:rPr>
              <a:t>Obviously, </a:t>
            </a:r>
            <a:r>
              <a:rPr lang="en-GB" sz="2400">
                <a:latin typeface="Arial" charset="0"/>
              </a:rPr>
              <a:t>things</a:t>
            </a:r>
            <a:r>
              <a:rPr lang="it-IT" sz="2400">
                <a:latin typeface="Arial" charset="0"/>
              </a:rPr>
              <a:t> have enormously evolved since the pioneering work of Hale, but even today, when measuring polarization, we are always obliged to refer to the difference of two separate, spectroscopic images obtained by changing some polarimetric device in the telescope optical train in such a way to alter the polarization characteristics of the observed radiation in a known way.</a:t>
            </a:r>
          </a:p>
          <a:p>
            <a:endParaRPr lang="it-IT" sz="2400">
              <a:latin typeface="Arial" charset="0"/>
            </a:endParaRPr>
          </a:p>
          <a:p>
            <a:r>
              <a:rPr lang="it-IT" sz="2400">
                <a:latin typeface="Arial" charset="0"/>
              </a:rPr>
              <a:t>A “spectropolarimetric profile” thus remains something that is vaguely defined, unless referring to a set of conventions and definitions.</a:t>
            </a:r>
          </a:p>
          <a:p>
            <a:endParaRPr lang="it-IT" sz="2400">
              <a:latin typeface="Arial" charset="0"/>
            </a:endParaRPr>
          </a:p>
          <a:p>
            <a:r>
              <a:rPr lang="it-IT" sz="2400">
                <a:latin typeface="Arial" charset="0"/>
              </a:rPr>
              <a:t>Fortunately, today we can make use of a convention that is almost universally accepted (at least for observations in the visible, UV and IR). This convention is based on the Stokes parameters. </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6194" name="Text Box 2"/>
          <p:cNvSpPr txBox="1">
            <a:spLocks noChangeArrowheads="1"/>
          </p:cNvSpPr>
          <p:nvPr/>
        </p:nvSpPr>
        <p:spPr bwMode="auto">
          <a:xfrm>
            <a:off x="3200400" y="3505200"/>
            <a:ext cx="3733800" cy="641350"/>
          </a:xfrm>
          <a:prstGeom prst="rect">
            <a:avLst/>
          </a:prstGeom>
          <a:noFill/>
          <a:ln w="9525">
            <a:noFill/>
            <a:miter lim="800000"/>
            <a:headEnd/>
            <a:tailEnd/>
          </a:ln>
        </p:spPr>
        <p:txBody>
          <a:bodyPr>
            <a:spAutoFit/>
          </a:bodyPr>
          <a:lstStyle/>
          <a:p>
            <a:pPr eaLnBrk="0" hangingPunct="0"/>
            <a:r>
              <a:rPr lang="it-IT" sz="3600" b="1">
                <a:solidFill>
                  <a:srgbClr val="FF0000"/>
                </a:solidFill>
                <a:latin typeface="Symbol" pitchFamily="-32" charset="2"/>
              </a:rPr>
              <a:t> </a:t>
            </a:r>
            <a:endParaRPr lang="it-IT" sz="3200" b="1">
              <a:solidFill>
                <a:srgbClr val="FF0000"/>
              </a:solidFill>
              <a:latin typeface="Symbol" pitchFamily="-32" charset="2"/>
            </a:endParaRPr>
          </a:p>
        </p:txBody>
      </p:sp>
      <p:sp>
        <p:nvSpPr>
          <p:cNvPr id="136195" name="Text Box 3"/>
          <p:cNvSpPr txBox="1">
            <a:spLocks noChangeArrowheads="1"/>
          </p:cNvSpPr>
          <p:nvPr/>
        </p:nvSpPr>
        <p:spPr bwMode="auto">
          <a:xfrm>
            <a:off x="179388" y="620713"/>
            <a:ext cx="8785225" cy="641350"/>
          </a:xfrm>
          <a:prstGeom prst="rect">
            <a:avLst/>
          </a:prstGeom>
          <a:noFill/>
          <a:ln w="9525">
            <a:noFill/>
            <a:miter lim="800000"/>
            <a:headEnd/>
            <a:tailEnd/>
          </a:ln>
        </p:spPr>
        <p:txBody>
          <a:bodyPr>
            <a:spAutoFit/>
          </a:bodyPr>
          <a:lstStyle/>
          <a:p>
            <a:pPr eaLnBrk="0" hangingPunct="0"/>
            <a:r>
              <a:rPr lang="it-IT">
                <a:latin typeface="Arial" charset="0"/>
              </a:rPr>
              <a:t>The magnetic field enters the statististical equilibrium equations through the first term in the r.h.s.:</a:t>
            </a:r>
            <a:endParaRPr lang="it-IT">
              <a:latin typeface="Arial" charset="0"/>
              <a:sym typeface="Symbol" pitchFamily="-32" charset="2"/>
            </a:endParaRPr>
          </a:p>
        </p:txBody>
      </p:sp>
      <p:sp>
        <p:nvSpPr>
          <p:cNvPr id="136196" name="Text Box 4"/>
          <p:cNvSpPr txBox="1">
            <a:spLocks noChangeArrowheads="1"/>
          </p:cNvSpPr>
          <p:nvPr/>
        </p:nvSpPr>
        <p:spPr bwMode="auto">
          <a:xfrm>
            <a:off x="147638" y="104775"/>
            <a:ext cx="2538412" cy="457200"/>
          </a:xfrm>
          <a:prstGeom prst="rect">
            <a:avLst/>
          </a:prstGeom>
          <a:noFill/>
          <a:ln w="9525">
            <a:noFill/>
            <a:miter lim="800000"/>
            <a:headEnd/>
            <a:tailEnd/>
          </a:ln>
        </p:spPr>
        <p:txBody>
          <a:bodyPr wrap="none">
            <a:spAutoFit/>
          </a:bodyPr>
          <a:lstStyle/>
          <a:p>
            <a:r>
              <a:rPr lang="it-IT" sz="2400" b="1" u="sng">
                <a:latin typeface="Arial" charset="0"/>
              </a:rPr>
              <a:t>The Hanle effect</a:t>
            </a:r>
          </a:p>
        </p:txBody>
      </p:sp>
      <p:sp>
        <p:nvSpPr>
          <p:cNvPr id="230405" name="Text Box 5"/>
          <p:cNvSpPr txBox="1">
            <a:spLocks noChangeArrowheads="1"/>
          </p:cNvSpPr>
          <p:nvPr/>
        </p:nvSpPr>
        <p:spPr bwMode="auto">
          <a:xfrm>
            <a:off x="250825" y="2798763"/>
            <a:ext cx="8642350" cy="701675"/>
          </a:xfrm>
          <a:prstGeom prst="rect">
            <a:avLst/>
          </a:prstGeom>
          <a:noFill/>
          <a:ln w="9525">
            <a:noFill/>
            <a:miter lim="800000"/>
            <a:headEnd/>
            <a:tailEnd/>
          </a:ln>
        </p:spPr>
        <p:txBody>
          <a:bodyPr>
            <a:spAutoFit/>
          </a:bodyPr>
          <a:lstStyle/>
          <a:p>
            <a:pPr eaLnBrk="0" hangingPunct="0"/>
            <a:r>
              <a:rPr lang="it-IT" sz="2000">
                <a:solidFill>
                  <a:schemeClr val="accent2"/>
                </a:solidFill>
                <a:latin typeface="Arial" charset="0"/>
              </a:rPr>
              <a:t>The modification of the density matrix elements due to the presence of a magnetic field is referred to as </a:t>
            </a:r>
            <a:r>
              <a:rPr lang="it-IT" sz="2000">
                <a:solidFill>
                  <a:srgbClr val="FF0000"/>
                </a:solidFill>
                <a:latin typeface="Arial" charset="0"/>
              </a:rPr>
              <a:t>Hanle effect</a:t>
            </a:r>
            <a:r>
              <a:rPr lang="it-IT" sz="2000">
                <a:solidFill>
                  <a:schemeClr val="accent2"/>
                </a:solidFill>
                <a:latin typeface="Arial" charset="0"/>
              </a:rPr>
              <a:t>.</a:t>
            </a:r>
            <a:endParaRPr lang="it-IT" sz="2000">
              <a:solidFill>
                <a:schemeClr val="accent2"/>
              </a:solidFill>
              <a:latin typeface="Arial" charset="0"/>
              <a:sym typeface="Symbol" pitchFamily="-32" charset="2"/>
            </a:endParaRPr>
          </a:p>
        </p:txBody>
      </p:sp>
      <p:pic>
        <p:nvPicPr>
          <p:cNvPr id="136198" name="Picture 6"/>
          <p:cNvPicPr>
            <a:picLocks noChangeAspect="1" noChangeArrowheads="1"/>
          </p:cNvPicPr>
          <p:nvPr/>
        </p:nvPicPr>
        <p:blipFill>
          <a:blip r:embed="rId3"/>
          <a:srcRect/>
          <a:stretch>
            <a:fillRect/>
          </a:stretch>
        </p:blipFill>
        <p:spPr bwMode="auto">
          <a:xfrm>
            <a:off x="2339975" y="1052513"/>
            <a:ext cx="4392613" cy="1743075"/>
          </a:xfrm>
          <a:prstGeom prst="rect">
            <a:avLst/>
          </a:prstGeom>
          <a:noFill/>
          <a:ln w="9525">
            <a:noFill/>
            <a:miter lim="800000"/>
            <a:headEnd/>
            <a:tailEnd/>
          </a:ln>
        </p:spPr>
      </p:pic>
      <p:sp>
        <p:nvSpPr>
          <p:cNvPr id="136199" name="Oval 7"/>
          <p:cNvSpPr>
            <a:spLocks noChangeArrowheads="1"/>
          </p:cNvSpPr>
          <p:nvPr/>
        </p:nvSpPr>
        <p:spPr bwMode="auto">
          <a:xfrm>
            <a:off x="3635375" y="1052513"/>
            <a:ext cx="1871663" cy="647700"/>
          </a:xfrm>
          <a:prstGeom prst="ellipse">
            <a:avLst/>
          </a:prstGeom>
          <a:noFill/>
          <a:ln w="19050">
            <a:solidFill>
              <a:srgbClr val="FF0000"/>
            </a:solidFill>
            <a:round/>
            <a:headEnd/>
            <a:tailEnd/>
          </a:ln>
        </p:spPr>
        <p:txBody>
          <a:bodyPr wrap="none" anchor="ctr"/>
          <a:lstStyle/>
          <a:p>
            <a:endParaRPr lang="en-US"/>
          </a:p>
        </p:txBody>
      </p:sp>
      <p:grpSp>
        <p:nvGrpSpPr>
          <p:cNvPr id="2" name="Group 8"/>
          <p:cNvGrpSpPr>
            <a:grpSpLocks/>
          </p:cNvGrpSpPr>
          <p:nvPr/>
        </p:nvGrpSpPr>
        <p:grpSpPr bwMode="auto">
          <a:xfrm>
            <a:off x="468313" y="3570288"/>
            <a:ext cx="3922712" cy="3171825"/>
            <a:chOff x="431" y="2322"/>
            <a:chExt cx="2471" cy="1998"/>
          </a:xfrm>
        </p:grpSpPr>
        <p:pic>
          <p:nvPicPr>
            <p:cNvPr id="136205" name="Picture 9"/>
            <p:cNvPicPr>
              <a:picLocks noChangeAspect="1" noChangeArrowheads="1"/>
            </p:cNvPicPr>
            <p:nvPr/>
          </p:nvPicPr>
          <p:blipFill>
            <a:blip r:embed="rId4"/>
            <a:srcRect/>
            <a:stretch>
              <a:fillRect/>
            </a:stretch>
          </p:blipFill>
          <p:spPr bwMode="auto">
            <a:xfrm>
              <a:off x="657" y="2322"/>
              <a:ext cx="2245" cy="1998"/>
            </a:xfrm>
            <a:prstGeom prst="rect">
              <a:avLst/>
            </a:prstGeom>
            <a:noFill/>
            <a:ln w="9525">
              <a:noFill/>
              <a:miter lim="800000"/>
              <a:headEnd/>
              <a:tailEnd/>
            </a:ln>
          </p:spPr>
        </p:pic>
        <p:sp>
          <p:nvSpPr>
            <p:cNvPr id="136206" name="Text Box 10"/>
            <p:cNvSpPr txBox="1">
              <a:spLocks noChangeArrowheads="1"/>
            </p:cNvSpPr>
            <p:nvPr/>
          </p:nvSpPr>
          <p:spPr bwMode="auto">
            <a:xfrm rot="-5400000">
              <a:off x="-211" y="3055"/>
              <a:ext cx="1516" cy="231"/>
            </a:xfrm>
            <a:prstGeom prst="rect">
              <a:avLst/>
            </a:prstGeom>
            <a:noFill/>
            <a:ln w="9525">
              <a:noFill/>
              <a:miter lim="800000"/>
              <a:headEnd/>
              <a:tailEnd/>
            </a:ln>
          </p:spPr>
          <p:txBody>
            <a:bodyPr wrap="none">
              <a:spAutoFit/>
            </a:bodyPr>
            <a:lstStyle/>
            <a:p>
              <a:r>
                <a:rPr lang="it-IT">
                  <a:latin typeface="Arial" charset="0"/>
                </a:rPr>
                <a:t>Zeeman effect regime</a:t>
              </a:r>
            </a:p>
          </p:txBody>
        </p:sp>
      </p:grpSp>
      <p:grpSp>
        <p:nvGrpSpPr>
          <p:cNvPr id="3" name="Group 11"/>
          <p:cNvGrpSpPr>
            <a:grpSpLocks/>
          </p:cNvGrpSpPr>
          <p:nvPr/>
        </p:nvGrpSpPr>
        <p:grpSpPr bwMode="auto">
          <a:xfrm>
            <a:off x="4643438" y="3500438"/>
            <a:ext cx="3921125" cy="3265487"/>
            <a:chOff x="2925" y="2205"/>
            <a:chExt cx="2470" cy="2057"/>
          </a:xfrm>
        </p:grpSpPr>
        <p:pic>
          <p:nvPicPr>
            <p:cNvPr id="136203" name="Picture 12"/>
            <p:cNvPicPr>
              <a:picLocks noChangeAspect="1" noChangeArrowheads="1"/>
            </p:cNvPicPr>
            <p:nvPr/>
          </p:nvPicPr>
          <p:blipFill>
            <a:blip r:embed="rId5"/>
            <a:srcRect/>
            <a:stretch>
              <a:fillRect/>
            </a:stretch>
          </p:blipFill>
          <p:spPr bwMode="auto">
            <a:xfrm>
              <a:off x="3152" y="2251"/>
              <a:ext cx="2243" cy="2011"/>
            </a:xfrm>
            <a:prstGeom prst="rect">
              <a:avLst/>
            </a:prstGeom>
            <a:noFill/>
            <a:ln w="9525">
              <a:noFill/>
              <a:miter lim="800000"/>
              <a:headEnd/>
              <a:tailEnd/>
            </a:ln>
          </p:spPr>
        </p:pic>
        <p:sp>
          <p:nvSpPr>
            <p:cNvPr id="136204" name="Text Box 13"/>
            <p:cNvSpPr txBox="1">
              <a:spLocks noChangeArrowheads="1"/>
            </p:cNvSpPr>
            <p:nvPr/>
          </p:nvSpPr>
          <p:spPr bwMode="auto">
            <a:xfrm rot="-5400000">
              <a:off x="2083" y="3047"/>
              <a:ext cx="1916" cy="231"/>
            </a:xfrm>
            <a:prstGeom prst="rect">
              <a:avLst/>
            </a:prstGeom>
            <a:noFill/>
            <a:ln w="9525">
              <a:noFill/>
              <a:miter lim="800000"/>
              <a:headEnd/>
              <a:tailEnd/>
            </a:ln>
          </p:spPr>
          <p:txBody>
            <a:bodyPr wrap="none">
              <a:spAutoFit/>
            </a:bodyPr>
            <a:lstStyle/>
            <a:p>
              <a:r>
                <a:rPr lang="it-IT">
                  <a:latin typeface="Arial" charset="0"/>
                </a:rPr>
                <a:t>Paschen-Back effect regime</a:t>
              </a:r>
            </a:p>
          </p:txBody>
        </p:sp>
      </p:grpSp>
      <p:sp>
        <p:nvSpPr>
          <p:cNvPr id="136202" name="Text Box 19"/>
          <p:cNvSpPr txBox="1">
            <a:spLocks noChangeArrowheads="1"/>
          </p:cNvSpPr>
          <p:nvPr/>
        </p:nvSpPr>
        <p:spPr bwMode="auto">
          <a:xfrm>
            <a:off x="2700338" y="182563"/>
            <a:ext cx="1568450" cy="366712"/>
          </a:xfrm>
          <a:prstGeom prst="rect">
            <a:avLst/>
          </a:prstGeom>
          <a:noFill/>
          <a:ln w="9525">
            <a:noFill/>
            <a:miter lim="800000"/>
            <a:headEnd/>
            <a:tailEnd/>
          </a:ln>
        </p:spPr>
        <p:txBody>
          <a:bodyPr wrap="none">
            <a:spAutoFit/>
          </a:bodyPr>
          <a:lstStyle/>
          <a:p>
            <a:r>
              <a:rPr lang="it-IT">
                <a:latin typeface="Arial" charset="0"/>
              </a:rPr>
              <a:t>(Hanle, 1924)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0405"/>
                                        </p:tgtEl>
                                        <p:attrNameLst>
                                          <p:attrName>style.visibility</p:attrName>
                                        </p:attrNameLst>
                                      </p:cBhvr>
                                      <p:to>
                                        <p:strVal val="visible"/>
                                      </p:to>
                                    </p:set>
                                    <p:animEffect transition="in" filter="wipe(left)">
                                      <p:cBhvr>
                                        <p:cTn id="7" dur="500"/>
                                        <p:tgtEl>
                                          <p:spTgt spid="23040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5" grpId="0"/>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8242" name="Text Box 2"/>
          <p:cNvSpPr txBox="1">
            <a:spLocks noChangeArrowheads="1"/>
          </p:cNvSpPr>
          <p:nvPr/>
        </p:nvSpPr>
        <p:spPr bwMode="auto">
          <a:xfrm>
            <a:off x="147638" y="104775"/>
            <a:ext cx="4808537" cy="457200"/>
          </a:xfrm>
          <a:prstGeom prst="rect">
            <a:avLst/>
          </a:prstGeom>
          <a:noFill/>
          <a:ln w="9525">
            <a:noFill/>
            <a:miter lim="800000"/>
            <a:headEnd/>
            <a:tailEnd/>
          </a:ln>
        </p:spPr>
        <p:txBody>
          <a:bodyPr wrap="none">
            <a:spAutoFit/>
          </a:bodyPr>
          <a:lstStyle/>
          <a:p>
            <a:r>
              <a:rPr lang="it-IT" sz="2400" b="1" u="sng">
                <a:latin typeface="Arial" charset="0"/>
              </a:rPr>
              <a:t>The radiative transfer equations</a:t>
            </a:r>
          </a:p>
        </p:txBody>
      </p:sp>
      <p:sp>
        <p:nvSpPr>
          <p:cNvPr id="138243" name="Text Box 7"/>
          <p:cNvSpPr txBox="1">
            <a:spLocks noChangeArrowheads="1"/>
          </p:cNvSpPr>
          <p:nvPr/>
        </p:nvSpPr>
        <p:spPr bwMode="auto">
          <a:xfrm>
            <a:off x="228600" y="2386013"/>
            <a:ext cx="4992688" cy="366712"/>
          </a:xfrm>
          <a:prstGeom prst="rect">
            <a:avLst/>
          </a:prstGeom>
          <a:noFill/>
          <a:ln w="9525">
            <a:noFill/>
            <a:miter lim="800000"/>
            <a:headEnd/>
            <a:tailEnd/>
          </a:ln>
        </p:spPr>
        <p:txBody>
          <a:bodyPr>
            <a:spAutoFit/>
          </a:bodyPr>
          <a:lstStyle/>
          <a:p>
            <a:r>
              <a:rPr lang="it-IT">
                <a:latin typeface="Arial" charset="0"/>
              </a:rPr>
              <a:t>η</a:t>
            </a:r>
            <a:r>
              <a:rPr lang="it-IT" baseline="-25000">
                <a:latin typeface="Arial" charset="0"/>
              </a:rPr>
              <a:t>I</a:t>
            </a:r>
            <a:r>
              <a:rPr lang="it-IT">
                <a:latin typeface="Arial" charset="0"/>
              </a:rPr>
              <a:t>: generalization of the absorption coefficient</a:t>
            </a:r>
          </a:p>
        </p:txBody>
      </p:sp>
      <p:sp>
        <p:nvSpPr>
          <p:cNvPr id="138244" name="Text Box 8"/>
          <p:cNvSpPr txBox="1">
            <a:spLocks noChangeArrowheads="1"/>
          </p:cNvSpPr>
          <p:nvPr/>
        </p:nvSpPr>
        <p:spPr bwMode="auto">
          <a:xfrm>
            <a:off x="1355725" y="2774950"/>
            <a:ext cx="2497138" cy="366713"/>
          </a:xfrm>
          <a:prstGeom prst="rect">
            <a:avLst/>
          </a:prstGeom>
          <a:noFill/>
          <a:ln w="9525">
            <a:noFill/>
            <a:miter lim="800000"/>
            <a:headEnd/>
            <a:tailEnd/>
          </a:ln>
        </p:spPr>
        <p:txBody>
          <a:bodyPr wrap="none">
            <a:spAutoFit/>
          </a:bodyPr>
          <a:lstStyle/>
          <a:p>
            <a:r>
              <a:rPr lang="it-IT">
                <a:latin typeface="Arial" charset="0"/>
              </a:rPr>
              <a:t>: dichroism coefficients</a:t>
            </a:r>
          </a:p>
        </p:txBody>
      </p:sp>
      <p:sp>
        <p:nvSpPr>
          <p:cNvPr id="138245" name="Text Box 9"/>
          <p:cNvSpPr txBox="1">
            <a:spLocks noChangeArrowheads="1"/>
          </p:cNvSpPr>
          <p:nvPr/>
        </p:nvSpPr>
        <p:spPr bwMode="auto">
          <a:xfrm>
            <a:off x="1331913" y="3141663"/>
            <a:ext cx="3741737" cy="366712"/>
          </a:xfrm>
          <a:prstGeom prst="rect">
            <a:avLst/>
          </a:prstGeom>
          <a:noFill/>
          <a:ln w="9525">
            <a:noFill/>
            <a:miter lim="800000"/>
            <a:headEnd/>
            <a:tailEnd/>
          </a:ln>
        </p:spPr>
        <p:txBody>
          <a:bodyPr wrap="none">
            <a:spAutoFit/>
          </a:bodyPr>
          <a:lstStyle/>
          <a:p>
            <a:r>
              <a:rPr lang="it-IT">
                <a:latin typeface="Arial" charset="0"/>
              </a:rPr>
              <a:t>: anomalous dispersion coefficients</a:t>
            </a:r>
          </a:p>
        </p:txBody>
      </p:sp>
      <p:sp>
        <p:nvSpPr>
          <p:cNvPr id="138246" name="Text Box 10"/>
          <p:cNvSpPr txBox="1">
            <a:spLocks noChangeArrowheads="1"/>
          </p:cNvSpPr>
          <p:nvPr/>
        </p:nvSpPr>
        <p:spPr bwMode="auto">
          <a:xfrm>
            <a:off x="1752600" y="3573463"/>
            <a:ext cx="5556250" cy="366712"/>
          </a:xfrm>
          <a:prstGeom prst="rect">
            <a:avLst/>
          </a:prstGeom>
          <a:noFill/>
          <a:ln w="9525">
            <a:noFill/>
            <a:miter lim="800000"/>
            <a:headEnd/>
            <a:tailEnd/>
          </a:ln>
        </p:spPr>
        <p:txBody>
          <a:bodyPr>
            <a:spAutoFit/>
          </a:bodyPr>
          <a:lstStyle/>
          <a:p>
            <a:r>
              <a:rPr lang="it-IT">
                <a:latin typeface="Arial" charset="0"/>
              </a:rPr>
              <a:t>: emission coeff. in the four Stokes parameters</a:t>
            </a:r>
          </a:p>
        </p:txBody>
      </p:sp>
      <p:sp>
        <p:nvSpPr>
          <p:cNvPr id="138247" name="Text Box 11"/>
          <p:cNvSpPr txBox="1">
            <a:spLocks noChangeArrowheads="1"/>
          </p:cNvSpPr>
          <p:nvPr/>
        </p:nvSpPr>
        <p:spPr bwMode="auto">
          <a:xfrm>
            <a:off x="4932363" y="182563"/>
            <a:ext cx="3616325" cy="366712"/>
          </a:xfrm>
          <a:prstGeom prst="rect">
            <a:avLst/>
          </a:prstGeom>
          <a:noFill/>
          <a:ln w="9525">
            <a:noFill/>
            <a:miter lim="800000"/>
            <a:headEnd/>
            <a:tailEnd/>
          </a:ln>
        </p:spPr>
        <p:txBody>
          <a:bodyPr wrap="none">
            <a:spAutoFit/>
          </a:bodyPr>
          <a:lstStyle/>
          <a:p>
            <a:r>
              <a:rPr lang="it-IT">
                <a:latin typeface="Arial" charset="0"/>
              </a:rPr>
              <a:t>(Landi Degl’Innocenti, 1983,1984)</a:t>
            </a:r>
          </a:p>
        </p:txBody>
      </p:sp>
      <p:pic>
        <p:nvPicPr>
          <p:cNvPr id="138248" name="Picture 12"/>
          <p:cNvPicPr>
            <a:picLocks noChangeAspect="1" noChangeArrowheads="1"/>
          </p:cNvPicPr>
          <p:nvPr/>
        </p:nvPicPr>
        <p:blipFill>
          <a:blip r:embed="rId3"/>
          <a:srcRect/>
          <a:stretch>
            <a:fillRect/>
          </a:stretch>
        </p:blipFill>
        <p:spPr bwMode="auto">
          <a:xfrm>
            <a:off x="684213" y="620713"/>
            <a:ext cx="7718425" cy="1506537"/>
          </a:xfrm>
          <a:prstGeom prst="rect">
            <a:avLst/>
          </a:prstGeom>
          <a:noFill/>
          <a:ln w="9525">
            <a:noFill/>
            <a:miter lim="800000"/>
            <a:headEnd/>
            <a:tailEnd/>
          </a:ln>
        </p:spPr>
      </p:pic>
      <p:sp>
        <p:nvSpPr>
          <p:cNvPr id="138249" name="Text Box 13"/>
          <p:cNvSpPr txBox="1">
            <a:spLocks noChangeArrowheads="1"/>
          </p:cNvSpPr>
          <p:nvPr/>
        </p:nvSpPr>
        <p:spPr bwMode="auto">
          <a:xfrm>
            <a:off x="5132388" y="2052638"/>
            <a:ext cx="184150" cy="1555750"/>
          </a:xfrm>
          <a:prstGeom prst="rect">
            <a:avLst/>
          </a:prstGeom>
          <a:noFill/>
          <a:ln w="9525">
            <a:noFill/>
            <a:miter lim="800000"/>
            <a:headEnd/>
            <a:tailEnd/>
          </a:ln>
        </p:spPr>
        <p:txBody>
          <a:bodyPr wrap="none">
            <a:spAutoFit/>
          </a:bodyPr>
          <a:lstStyle/>
          <a:p>
            <a:pPr algn="r" rtl="1"/>
            <a:endParaRPr lang="en-US" sz="9600">
              <a:latin typeface="Arial" charset="0"/>
            </a:endParaRPr>
          </a:p>
        </p:txBody>
      </p:sp>
      <p:sp>
        <p:nvSpPr>
          <p:cNvPr id="138250" name="Text Box 14"/>
          <p:cNvSpPr txBox="1">
            <a:spLocks noChangeArrowheads="1"/>
          </p:cNvSpPr>
          <p:nvPr/>
        </p:nvSpPr>
        <p:spPr bwMode="auto">
          <a:xfrm>
            <a:off x="4932363" y="2189163"/>
            <a:ext cx="671512" cy="1311275"/>
          </a:xfrm>
          <a:prstGeom prst="rect">
            <a:avLst/>
          </a:prstGeom>
          <a:noFill/>
          <a:ln w="9525">
            <a:noFill/>
            <a:miter lim="800000"/>
            <a:headEnd/>
            <a:tailEnd/>
          </a:ln>
        </p:spPr>
        <p:txBody>
          <a:bodyPr wrap="none">
            <a:spAutoFit/>
          </a:bodyPr>
          <a:lstStyle/>
          <a:p>
            <a:r>
              <a:rPr lang="it-IT" sz="8000">
                <a:latin typeface="Times New Roman" pitchFamily="-32" charset="0"/>
                <a:cs typeface="Times New Roman" pitchFamily="-32" charset="0"/>
              </a:rPr>
              <a:t>}</a:t>
            </a:r>
          </a:p>
        </p:txBody>
      </p:sp>
      <p:sp>
        <p:nvSpPr>
          <p:cNvPr id="138251" name="Text Box 15"/>
          <p:cNvSpPr txBox="1">
            <a:spLocks noChangeArrowheads="1"/>
          </p:cNvSpPr>
          <p:nvPr/>
        </p:nvSpPr>
        <p:spPr bwMode="auto">
          <a:xfrm>
            <a:off x="5435600" y="2774950"/>
            <a:ext cx="3538538" cy="366713"/>
          </a:xfrm>
          <a:prstGeom prst="rect">
            <a:avLst/>
          </a:prstGeom>
          <a:noFill/>
          <a:ln w="9525">
            <a:noFill/>
            <a:miter lim="800000"/>
            <a:headEnd/>
            <a:tailEnd/>
          </a:ln>
        </p:spPr>
        <p:txBody>
          <a:bodyPr wrap="none">
            <a:spAutoFit/>
          </a:bodyPr>
          <a:lstStyle/>
          <a:p>
            <a:r>
              <a:rPr lang="it-IT" i="1">
                <a:latin typeface="Arial" charset="0"/>
              </a:rPr>
              <a:t>corrected for stimulated emission</a:t>
            </a:r>
          </a:p>
        </p:txBody>
      </p:sp>
      <p:pic>
        <p:nvPicPr>
          <p:cNvPr id="231440" name="Picture 16"/>
          <p:cNvPicPr>
            <a:picLocks noChangeAspect="1" noChangeArrowheads="1"/>
          </p:cNvPicPr>
          <p:nvPr/>
        </p:nvPicPr>
        <p:blipFill>
          <a:blip r:embed="rId4"/>
          <a:srcRect/>
          <a:stretch>
            <a:fillRect/>
          </a:stretch>
        </p:blipFill>
        <p:spPr bwMode="auto">
          <a:xfrm>
            <a:off x="250825" y="5303838"/>
            <a:ext cx="3816350" cy="573087"/>
          </a:xfrm>
          <a:prstGeom prst="rect">
            <a:avLst/>
          </a:prstGeom>
          <a:noFill/>
          <a:ln w="9525">
            <a:noFill/>
            <a:miter lim="800000"/>
            <a:headEnd/>
            <a:tailEnd/>
          </a:ln>
        </p:spPr>
      </p:pic>
      <p:pic>
        <p:nvPicPr>
          <p:cNvPr id="138253" name="Picture 18"/>
          <p:cNvPicPr>
            <a:picLocks noChangeAspect="1" noChangeArrowheads="1"/>
          </p:cNvPicPr>
          <p:nvPr/>
        </p:nvPicPr>
        <p:blipFill>
          <a:blip r:embed="rId5"/>
          <a:srcRect/>
          <a:stretch>
            <a:fillRect/>
          </a:stretch>
        </p:blipFill>
        <p:spPr bwMode="auto">
          <a:xfrm>
            <a:off x="323850" y="5949950"/>
            <a:ext cx="7323138" cy="698500"/>
          </a:xfrm>
          <a:prstGeom prst="rect">
            <a:avLst/>
          </a:prstGeom>
          <a:noFill/>
          <a:ln w="9525">
            <a:noFill/>
            <a:miter lim="800000"/>
            <a:headEnd/>
            <a:tailEnd/>
          </a:ln>
        </p:spPr>
      </p:pic>
      <p:pic>
        <p:nvPicPr>
          <p:cNvPr id="138254" name="Immagine 22" descr="fig210.tiff"/>
          <p:cNvPicPr>
            <a:picLocks noChangeAspect="1"/>
          </p:cNvPicPr>
          <p:nvPr/>
        </p:nvPicPr>
        <p:blipFill>
          <a:blip r:embed="rId6"/>
          <a:srcRect/>
          <a:stretch>
            <a:fillRect/>
          </a:stretch>
        </p:blipFill>
        <p:spPr bwMode="auto">
          <a:xfrm>
            <a:off x="685800" y="762000"/>
            <a:ext cx="7391400" cy="1524000"/>
          </a:xfrm>
          <a:prstGeom prst="rect">
            <a:avLst/>
          </a:prstGeom>
          <a:noFill/>
          <a:ln w="9525">
            <a:noFill/>
            <a:miter lim="800000"/>
            <a:headEnd/>
            <a:tailEnd/>
          </a:ln>
        </p:spPr>
      </p:pic>
      <p:sp>
        <p:nvSpPr>
          <p:cNvPr id="138255" name="CasellaDiTesto 23"/>
          <p:cNvSpPr txBox="1">
            <a:spLocks noChangeArrowheads="1"/>
          </p:cNvSpPr>
          <p:nvPr/>
        </p:nvSpPr>
        <p:spPr bwMode="auto">
          <a:xfrm>
            <a:off x="228600" y="2743200"/>
            <a:ext cx="1209675" cy="366713"/>
          </a:xfrm>
          <a:prstGeom prst="rect">
            <a:avLst/>
          </a:prstGeom>
          <a:noFill/>
          <a:ln w="9525">
            <a:noFill/>
            <a:miter lim="800000"/>
            <a:headEnd/>
            <a:tailEnd/>
          </a:ln>
        </p:spPr>
        <p:txBody>
          <a:bodyPr>
            <a:spAutoFit/>
          </a:bodyPr>
          <a:lstStyle/>
          <a:p>
            <a:r>
              <a:rPr lang="it-IT">
                <a:latin typeface="Lucida Grande" pitchFamily="-32" charset="0"/>
              </a:rPr>
              <a:t>η</a:t>
            </a:r>
            <a:r>
              <a:rPr lang="it-IT" baseline="-25000">
                <a:latin typeface="Lucida Grande" pitchFamily="-32" charset="0"/>
              </a:rPr>
              <a:t>Q </a:t>
            </a:r>
            <a:r>
              <a:rPr lang="it-IT">
                <a:latin typeface="Lucida Grande" pitchFamily="-32" charset="0"/>
              </a:rPr>
              <a:t>,η</a:t>
            </a:r>
            <a:r>
              <a:rPr lang="it-IT" baseline="-25000">
                <a:latin typeface="Lucida Grande" pitchFamily="-32" charset="0"/>
              </a:rPr>
              <a:t>U </a:t>
            </a:r>
            <a:r>
              <a:rPr lang="it-IT">
                <a:latin typeface="Lucida Grande" pitchFamily="-32" charset="0"/>
              </a:rPr>
              <a:t>,η</a:t>
            </a:r>
            <a:r>
              <a:rPr lang="it-IT" baseline="-25000">
                <a:latin typeface="Lucida Grande" pitchFamily="-32" charset="0"/>
              </a:rPr>
              <a:t>V</a:t>
            </a:r>
            <a:endParaRPr lang="it-IT" baseline="-25000"/>
          </a:p>
        </p:txBody>
      </p:sp>
      <p:sp>
        <p:nvSpPr>
          <p:cNvPr id="138256" name="CasellaDiTesto 24"/>
          <p:cNvSpPr txBox="1">
            <a:spLocks noChangeArrowheads="1"/>
          </p:cNvSpPr>
          <p:nvPr/>
        </p:nvSpPr>
        <p:spPr bwMode="auto">
          <a:xfrm>
            <a:off x="152400" y="3124200"/>
            <a:ext cx="1350963" cy="366713"/>
          </a:xfrm>
          <a:prstGeom prst="rect">
            <a:avLst/>
          </a:prstGeom>
          <a:noFill/>
          <a:ln w="9525">
            <a:noFill/>
            <a:miter lim="800000"/>
            <a:headEnd/>
            <a:tailEnd/>
          </a:ln>
        </p:spPr>
        <p:txBody>
          <a:bodyPr>
            <a:spAutoFit/>
          </a:bodyPr>
          <a:lstStyle/>
          <a:p>
            <a:r>
              <a:rPr lang="it-IT" baseline="-25000">
                <a:latin typeface="Lucida Grande" pitchFamily="-32" charset="0"/>
              </a:rPr>
              <a:t> </a:t>
            </a:r>
            <a:r>
              <a:rPr lang="it-IT">
                <a:latin typeface="Lucida Grande" pitchFamily="-32" charset="0"/>
              </a:rPr>
              <a:t>ρ</a:t>
            </a:r>
            <a:r>
              <a:rPr lang="it-IT" baseline="-25000">
                <a:latin typeface="Lucida Grande" pitchFamily="-32" charset="0"/>
              </a:rPr>
              <a:t>Q</a:t>
            </a:r>
            <a:r>
              <a:rPr lang="it-IT">
                <a:latin typeface="Lucida Grande" pitchFamily="-32" charset="0"/>
              </a:rPr>
              <a:t>, ρ</a:t>
            </a:r>
            <a:r>
              <a:rPr lang="it-IT" baseline="-25000">
                <a:latin typeface="Lucida Grande" pitchFamily="-32" charset="0"/>
              </a:rPr>
              <a:t>U</a:t>
            </a:r>
            <a:r>
              <a:rPr lang="it-IT">
                <a:latin typeface="Lucida Grande" pitchFamily="-32" charset="0"/>
              </a:rPr>
              <a:t>, ρ</a:t>
            </a:r>
            <a:r>
              <a:rPr lang="it-IT" baseline="-25000">
                <a:latin typeface="Lucida Grande" pitchFamily="-32" charset="0"/>
              </a:rPr>
              <a:t>V</a:t>
            </a:r>
            <a:endParaRPr lang="it-IT" baseline="-25000"/>
          </a:p>
        </p:txBody>
      </p:sp>
      <p:sp>
        <p:nvSpPr>
          <p:cNvPr id="138257" name="Rettangolo 25"/>
          <p:cNvSpPr>
            <a:spLocks noChangeArrowheads="1"/>
          </p:cNvSpPr>
          <p:nvPr/>
        </p:nvSpPr>
        <p:spPr bwMode="auto">
          <a:xfrm rot="10800000" flipV="1">
            <a:off x="227013" y="3540125"/>
            <a:ext cx="1600200" cy="366713"/>
          </a:xfrm>
          <a:prstGeom prst="rect">
            <a:avLst/>
          </a:prstGeom>
          <a:noFill/>
          <a:ln w="9525">
            <a:noFill/>
            <a:miter lim="800000"/>
            <a:headEnd/>
            <a:tailEnd/>
          </a:ln>
        </p:spPr>
        <p:txBody>
          <a:bodyPr>
            <a:spAutoFit/>
          </a:bodyPr>
          <a:lstStyle/>
          <a:p>
            <a:r>
              <a:rPr lang="it-IT">
                <a:latin typeface="Lucida Grande" pitchFamily="-32" charset="0"/>
              </a:rPr>
              <a:t>ε</a:t>
            </a:r>
            <a:r>
              <a:rPr lang="it-IT" baseline="-25000">
                <a:latin typeface="Lucida Grande" pitchFamily="-32" charset="0"/>
              </a:rPr>
              <a:t>I</a:t>
            </a:r>
            <a:r>
              <a:rPr lang="it-IT">
                <a:latin typeface="Lucida Grande" pitchFamily="-32" charset="0"/>
              </a:rPr>
              <a:t>, ε</a:t>
            </a:r>
            <a:r>
              <a:rPr lang="it-IT" baseline="-25000">
                <a:latin typeface="Lucida Grande" pitchFamily="-32" charset="0"/>
              </a:rPr>
              <a:t>Q </a:t>
            </a:r>
            <a:r>
              <a:rPr lang="it-IT">
                <a:latin typeface="Lucida Grande" pitchFamily="-32" charset="0"/>
              </a:rPr>
              <a:t>, ε</a:t>
            </a:r>
            <a:r>
              <a:rPr lang="it-IT" baseline="-25000">
                <a:latin typeface="Lucida Grande" pitchFamily="-32" charset="0"/>
              </a:rPr>
              <a:t>U </a:t>
            </a:r>
            <a:r>
              <a:rPr lang="it-IT">
                <a:latin typeface="Lucida Grande" pitchFamily="-32" charset="0"/>
              </a:rPr>
              <a:t>, ε</a:t>
            </a:r>
            <a:r>
              <a:rPr lang="it-IT" baseline="-25000">
                <a:latin typeface="Lucida Grande" pitchFamily="-32" charset="0"/>
              </a:rPr>
              <a:t>V</a:t>
            </a:r>
            <a:endParaRPr lang="it-IT" baseline="-250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1440"/>
                                        </p:tgtEl>
                                        <p:attrNameLst>
                                          <p:attrName>style.visibility</p:attrName>
                                        </p:attrNameLst>
                                      </p:cBhvr>
                                      <p:to>
                                        <p:strVal val="visible"/>
                                      </p:to>
                                    </p:set>
                                    <p:animEffect transition="in" filter="wipe(left)">
                                      <p:cBhvr>
                                        <p:cTn id="7" dur="500"/>
                                        <p:tgtEl>
                                          <p:spTgt spid="231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1"/>
          <p:cNvSpPr txBox="1">
            <a:spLocks noChangeArrowheads="1"/>
          </p:cNvSpPr>
          <p:nvPr/>
        </p:nvSpPr>
        <p:spPr bwMode="auto">
          <a:xfrm>
            <a:off x="3179763" y="239713"/>
            <a:ext cx="2878137" cy="554037"/>
          </a:xfrm>
          <a:prstGeom prst="rect">
            <a:avLst/>
          </a:prstGeom>
          <a:noFill/>
          <a:ln w="9525">
            <a:solidFill>
              <a:schemeClr val="accent2"/>
            </a:solidFill>
            <a:miter lim="800000"/>
            <a:headEnd/>
            <a:tailEnd/>
          </a:ln>
        </p:spPr>
        <p:txBody>
          <a:bodyPr wrap="none">
            <a:spAutoFit/>
          </a:bodyPr>
          <a:lstStyle/>
          <a:p>
            <a:pPr algn="ctr"/>
            <a:r>
              <a:rPr lang="it-IT" sz="3000" b="1">
                <a:solidFill>
                  <a:schemeClr val="accent2"/>
                </a:solidFill>
                <a:latin typeface="Arial" charset="0"/>
              </a:rPr>
              <a:t>Line shapes VI</a:t>
            </a:r>
            <a:endParaRPr lang="it-IT" sz="2400" b="1">
              <a:solidFill>
                <a:schemeClr val="accent2"/>
              </a:solidFill>
              <a:latin typeface="Arial" charset="0"/>
            </a:endParaRPr>
          </a:p>
        </p:txBody>
      </p:sp>
      <p:sp>
        <p:nvSpPr>
          <p:cNvPr id="27651" name="Rectangle 3"/>
          <p:cNvSpPr>
            <a:spLocks noChangeArrowheads="1"/>
          </p:cNvSpPr>
          <p:nvPr/>
        </p:nvSpPr>
        <p:spPr bwMode="auto">
          <a:xfrm>
            <a:off x="571500" y="838200"/>
            <a:ext cx="8191500" cy="6002338"/>
          </a:xfrm>
          <a:prstGeom prst="rect">
            <a:avLst/>
          </a:prstGeom>
          <a:noFill/>
          <a:ln w="9525">
            <a:noFill/>
            <a:miter lim="800000"/>
            <a:headEnd/>
            <a:tailEnd/>
          </a:ln>
        </p:spPr>
        <p:txBody>
          <a:bodyPr>
            <a:spAutoFit/>
          </a:bodyPr>
          <a:lstStyle/>
          <a:p>
            <a:r>
              <a:rPr lang="it-IT" sz="2400">
                <a:latin typeface="Arial" charset="0"/>
              </a:rPr>
              <a:t>The Stokes parameters where introduced in the scientific literature as early as 1852. By means of their definition, which implies a statistical average of the electromagnetic signal associated with a radiation beam, it was possible to get a fully satisfactory description of polarization. In particular, through the operational definition given by Stokes, it was possible to correctly describe in mathematical terms even an unpolarized radiation beam. This was not at all trivial. In prior formulations, like e.g. the one used by Fresnel, which only considered pure monochromatic waves, the radiation always resulted in being 100% polarized...</a:t>
            </a:r>
          </a:p>
          <a:p>
            <a:endParaRPr lang="it-IT" sz="2400">
              <a:latin typeface="Arial" charset="0"/>
            </a:endParaRPr>
          </a:p>
          <a:p>
            <a:r>
              <a:rPr lang="it-IT" sz="2400">
                <a:latin typeface="Arial" charset="0"/>
              </a:rPr>
              <a:t>One has to wait, however, for more than a century before these quantities start being used in a systematic way in theoretical and observational astrophysics.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1"/>
          <p:cNvSpPr txBox="1">
            <a:spLocks noChangeArrowheads="1"/>
          </p:cNvSpPr>
          <p:nvPr/>
        </p:nvSpPr>
        <p:spPr bwMode="auto">
          <a:xfrm>
            <a:off x="3073400" y="239713"/>
            <a:ext cx="3092450" cy="554037"/>
          </a:xfrm>
          <a:prstGeom prst="rect">
            <a:avLst/>
          </a:prstGeom>
          <a:noFill/>
          <a:ln w="9525">
            <a:solidFill>
              <a:schemeClr val="accent2"/>
            </a:solidFill>
            <a:miter lim="800000"/>
            <a:headEnd/>
            <a:tailEnd/>
          </a:ln>
        </p:spPr>
        <p:txBody>
          <a:bodyPr wrap="none">
            <a:spAutoFit/>
          </a:bodyPr>
          <a:lstStyle/>
          <a:p>
            <a:pPr algn="ctr"/>
            <a:r>
              <a:rPr lang="it-IT" sz="3000" b="1">
                <a:solidFill>
                  <a:schemeClr val="accent2"/>
                </a:solidFill>
                <a:latin typeface="Arial" charset="0"/>
              </a:rPr>
              <a:t>Line shapes VII</a:t>
            </a:r>
            <a:endParaRPr lang="it-IT" sz="2400" b="1">
              <a:solidFill>
                <a:schemeClr val="accent2"/>
              </a:solidFill>
              <a:latin typeface="Arial" charset="0"/>
            </a:endParaRPr>
          </a:p>
        </p:txBody>
      </p:sp>
      <p:sp>
        <p:nvSpPr>
          <p:cNvPr id="29699" name="Rectangle 3"/>
          <p:cNvSpPr>
            <a:spLocks noChangeArrowheads="1"/>
          </p:cNvSpPr>
          <p:nvPr/>
        </p:nvSpPr>
        <p:spPr bwMode="auto">
          <a:xfrm>
            <a:off x="571500" y="1143000"/>
            <a:ext cx="8267700" cy="5262563"/>
          </a:xfrm>
          <a:prstGeom prst="rect">
            <a:avLst/>
          </a:prstGeom>
          <a:noFill/>
          <a:ln w="9525">
            <a:noFill/>
            <a:miter lim="800000"/>
            <a:headEnd/>
            <a:tailEnd/>
          </a:ln>
        </p:spPr>
        <p:txBody>
          <a:bodyPr>
            <a:spAutoFit/>
          </a:bodyPr>
          <a:lstStyle/>
          <a:p>
            <a:r>
              <a:rPr lang="it-IT" sz="2400">
                <a:latin typeface="Arial" charset="0"/>
              </a:rPr>
              <a:t>With no doubt this is due to the seminal paper of </a:t>
            </a:r>
            <a:r>
              <a:rPr lang="it-IT" sz="2400">
                <a:solidFill>
                  <a:srgbClr val="FF0000"/>
                </a:solidFill>
                <a:latin typeface="Arial" charset="0"/>
              </a:rPr>
              <a:t>Unno (1958)</a:t>
            </a:r>
            <a:r>
              <a:rPr lang="it-IT" sz="2400">
                <a:latin typeface="Arial" charset="0"/>
              </a:rPr>
              <a:t> who was the first to establish a radiative transfer equation for the Stokes parameters in a stellar atmosphere. </a:t>
            </a:r>
          </a:p>
          <a:p>
            <a:endParaRPr lang="it-IT" sz="2400">
              <a:latin typeface="Arial" charset="0"/>
            </a:endParaRPr>
          </a:p>
          <a:p>
            <a:r>
              <a:rPr lang="it-IT" sz="2400">
                <a:latin typeface="Arial" charset="0"/>
              </a:rPr>
              <a:t>Since then, Stokes parameters have entered the jargon of astrophysics (in particular of solar physics) and it is now fairly well acknowledged that, when we speak about a spectropolarimetric profile, we have to speak about the profiles of the four Stokes parameters as a function of wavelength (or as a function of frequency).  </a:t>
            </a:r>
          </a:p>
          <a:p>
            <a:endParaRPr lang="it-IT" sz="2400">
              <a:latin typeface="Arial" charset="0"/>
            </a:endParaRPr>
          </a:p>
          <a:p>
            <a:r>
              <a:rPr lang="it-IT" sz="2400">
                <a:latin typeface="Arial" charset="0"/>
              </a:rPr>
              <a:t>What is a single plot in traditional spectroscopy, </a:t>
            </a:r>
            <a:r>
              <a:rPr lang="it-IT" sz="2400" i="1">
                <a:latin typeface="Arial" charset="0"/>
              </a:rPr>
              <a:t>I</a:t>
            </a:r>
            <a:r>
              <a:rPr lang="it-IT" sz="2400">
                <a:latin typeface="Arial" charset="0"/>
              </a:rPr>
              <a:t>(λ), then becomes in general a set of four plots: </a:t>
            </a:r>
            <a:r>
              <a:rPr lang="it-IT" sz="2400" i="1">
                <a:latin typeface="Arial" charset="0"/>
              </a:rPr>
              <a:t>I</a:t>
            </a:r>
            <a:r>
              <a:rPr lang="it-IT" sz="2400">
                <a:latin typeface="Arial" charset="0"/>
              </a:rPr>
              <a:t>(λ), </a:t>
            </a:r>
            <a:r>
              <a:rPr lang="it-IT" sz="2400" i="1">
                <a:latin typeface="Arial" charset="0"/>
              </a:rPr>
              <a:t>Q</a:t>
            </a:r>
            <a:r>
              <a:rPr lang="it-IT" sz="2400">
                <a:latin typeface="Arial" charset="0"/>
              </a:rPr>
              <a:t>(λ), </a:t>
            </a:r>
            <a:r>
              <a:rPr lang="it-IT" sz="2400" i="1">
                <a:latin typeface="Arial" charset="0"/>
              </a:rPr>
              <a:t>U</a:t>
            </a:r>
            <a:r>
              <a:rPr lang="it-IT" sz="2400">
                <a:latin typeface="Arial" charset="0"/>
              </a:rPr>
              <a:t>(λ), and </a:t>
            </a:r>
            <a:r>
              <a:rPr lang="it-IT" sz="2400" i="1">
                <a:latin typeface="Arial" charset="0"/>
              </a:rPr>
              <a:t>V</a:t>
            </a:r>
            <a:r>
              <a:rPr lang="it-IT" sz="2400">
                <a:latin typeface="Arial" charset="0"/>
              </a:rPr>
              <a:t>(λ).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1"/>
          <p:cNvSpPr txBox="1">
            <a:spLocks noChangeArrowheads="1"/>
          </p:cNvSpPr>
          <p:nvPr/>
        </p:nvSpPr>
        <p:spPr bwMode="auto">
          <a:xfrm>
            <a:off x="3074988" y="239713"/>
            <a:ext cx="3090862" cy="554037"/>
          </a:xfrm>
          <a:prstGeom prst="rect">
            <a:avLst/>
          </a:prstGeom>
          <a:noFill/>
          <a:ln w="9525">
            <a:solidFill>
              <a:schemeClr val="accent2"/>
            </a:solidFill>
            <a:miter lim="800000"/>
            <a:headEnd/>
            <a:tailEnd/>
          </a:ln>
        </p:spPr>
        <p:txBody>
          <a:bodyPr wrap="none">
            <a:spAutoFit/>
          </a:bodyPr>
          <a:lstStyle/>
          <a:p>
            <a:pPr algn="ctr"/>
            <a:r>
              <a:rPr lang="it-IT" sz="3000" b="1">
                <a:solidFill>
                  <a:schemeClr val="accent2"/>
                </a:solidFill>
                <a:latin typeface="Arial" charset="0"/>
              </a:rPr>
              <a:t>Line shapes VIII</a:t>
            </a:r>
            <a:endParaRPr lang="it-IT" sz="2400" b="1">
              <a:solidFill>
                <a:schemeClr val="accent2"/>
              </a:solidFill>
              <a:latin typeface="Arial" charset="0"/>
            </a:endParaRPr>
          </a:p>
        </p:txBody>
      </p:sp>
      <p:sp>
        <p:nvSpPr>
          <p:cNvPr id="31747" name="Rectangle 10"/>
          <p:cNvSpPr>
            <a:spLocks noChangeArrowheads="1"/>
          </p:cNvSpPr>
          <p:nvPr/>
        </p:nvSpPr>
        <p:spPr bwMode="auto">
          <a:xfrm>
            <a:off x="571500" y="838200"/>
            <a:ext cx="8191500" cy="2678113"/>
          </a:xfrm>
          <a:prstGeom prst="rect">
            <a:avLst/>
          </a:prstGeom>
          <a:noFill/>
          <a:ln w="9525">
            <a:noFill/>
            <a:miter lim="800000"/>
            <a:headEnd/>
            <a:tailEnd/>
          </a:ln>
        </p:spPr>
        <p:txBody>
          <a:bodyPr>
            <a:spAutoFit/>
          </a:bodyPr>
          <a:lstStyle/>
          <a:p>
            <a:r>
              <a:rPr lang="it-IT" sz="2400">
                <a:latin typeface="Arial" charset="0"/>
              </a:rPr>
              <a:t>However, it has to be well kept in mind that Stokes parameters always rely on specific conventions, since they are defined with respect to a “reference direction” that has to be selected by the observer once and for all. Moreover, there are two further conventions that enter their definition and which specify the sign for the 3rd and the 4th parameter. This is schemtically summarized in the figure. </a:t>
            </a:r>
          </a:p>
        </p:txBody>
      </p:sp>
      <p:pic>
        <p:nvPicPr>
          <p:cNvPr id="31748" name="Picture 11"/>
          <p:cNvPicPr>
            <a:picLocks noChangeAspect="1" noChangeArrowheads="1"/>
          </p:cNvPicPr>
          <p:nvPr/>
        </p:nvPicPr>
        <p:blipFill>
          <a:blip r:embed="rId3"/>
          <a:srcRect/>
          <a:stretch>
            <a:fillRect/>
          </a:stretch>
        </p:blipFill>
        <p:spPr bwMode="auto">
          <a:xfrm>
            <a:off x="4267200" y="3581400"/>
            <a:ext cx="3733800" cy="2971800"/>
          </a:xfrm>
          <a:prstGeom prst="rect">
            <a:avLst/>
          </a:prstGeom>
          <a:noFill/>
          <a:ln w="9525">
            <a:noFill/>
            <a:miter lim="800000"/>
            <a:headEnd/>
            <a:tailEnd/>
          </a:ln>
        </p:spPr>
      </p:pic>
      <p:sp>
        <p:nvSpPr>
          <p:cNvPr id="31749" name="Rectangle 12"/>
          <p:cNvSpPr>
            <a:spLocks noChangeArrowheads="1"/>
          </p:cNvSpPr>
          <p:nvPr/>
        </p:nvSpPr>
        <p:spPr bwMode="auto">
          <a:xfrm>
            <a:off x="685800" y="4191000"/>
            <a:ext cx="3457575" cy="830263"/>
          </a:xfrm>
          <a:prstGeom prst="rect">
            <a:avLst/>
          </a:prstGeom>
          <a:noFill/>
          <a:ln w="9525">
            <a:noFill/>
            <a:miter lim="800000"/>
            <a:headEnd/>
            <a:tailEnd/>
          </a:ln>
        </p:spPr>
        <p:txBody>
          <a:bodyPr>
            <a:spAutoFit/>
          </a:bodyPr>
          <a:lstStyle/>
          <a:p>
            <a:r>
              <a:rPr lang="it-IT" sz="2400">
                <a:latin typeface="Arial" charset="0"/>
              </a:rPr>
              <a:t>Radiation is coming from behind the screen. </a:t>
            </a:r>
            <a:endParaRPr lang="it-IT"/>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14571</TotalTime>
  <Words>4978</Words>
  <Application>Microsoft Macintosh PowerPoint</Application>
  <PresentationFormat>On-screen Show (4:3)</PresentationFormat>
  <Paragraphs>304</Paragraphs>
  <Slides>61</Slides>
  <Notes>61</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61</vt:i4>
      </vt:variant>
    </vt:vector>
  </HeadingPairs>
  <TitlesOfParts>
    <vt:vector size="70" baseType="lpstr">
      <vt:lpstr>Arial Narrow</vt:lpstr>
      <vt:lpstr>Arial</vt:lpstr>
      <vt:lpstr>ＭＳ Ｐゴシック</vt:lpstr>
      <vt:lpstr>Times New Roman</vt:lpstr>
      <vt:lpstr>Lucida Blackletter</vt:lpstr>
      <vt:lpstr>Symbol</vt:lpstr>
      <vt:lpstr>Lucida Grande</vt:lpstr>
      <vt:lpstr>ヒラギノ角ゴ ProN W3</vt:lpstr>
      <vt:lpstr>Struttura predefinita</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luca</dc:creator>
  <cp:lastModifiedBy>Milan S. Dimitrijevi</cp:lastModifiedBy>
  <cp:revision>122</cp:revision>
  <dcterms:created xsi:type="dcterms:W3CDTF">2013-05-14T14:59:43Z</dcterms:created>
  <dcterms:modified xsi:type="dcterms:W3CDTF">2013-06-07T14:04:49Z</dcterms:modified>
</cp:coreProperties>
</file>