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4249" r:id="rId1"/>
  </p:sldMasterIdLst>
  <p:notesMasterIdLst>
    <p:notesMasterId r:id="rId17"/>
  </p:notesMasterIdLst>
  <p:sldIdLst>
    <p:sldId id="1144" r:id="rId2"/>
    <p:sldId id="1145" r:id="rId3"/>
    <p:sldId id="1146" r:id="rId4"/>
    <p:sldId id="1159" r:id="rId5"/>
    <p:sldId id="1148" r:id="rId6"/>
    <p:sldId id="1149" r:id="rId7"/>
    <p:sldId id="1150" r:id="rId8"/>
    <p:sldId id="1151" r:id="rId9"/>
    <p:sldId id="1152" r:id="rId10"/>
    <p:sldId id="1153" r:id="rId11"/>
    <p:sldId id="1154" r:id="rId12"/>
    <p:sldId id="1155" r:id="rId13"/>
    <p:sldId id="1158" r:id="rId14"/>
    <p:sldId id="1157" r:id="rId15"/>
    <p:sldId id="1156" r:id="rId16"/>
  </p:sldIdLst>
  <p:sldSz cx="9144000" cy="6858000" type="screen4x3"/>
  <p:notesSz cx="7099300" cy="10234613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7A"/>
    <a:srgbClr val="3333CC"/>
    <a:srgbClr val="0000FF"/>
    <a:srgbClr val="002060"/>
    <a:srgbClr val="AAA9A8"/>
    <a:srgbClr val="605E5C"/>
    <a:srgbClr val="3333FF"/>
    <a:srgbClr val="66FF66"/>
    <a:srgbClr val="99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06" autoAdjust="0"/>
    <p:restoredTop sz="94575" autoAdjust="0"/>
  </p:normalViewPr>
  <p:slideViewPr>
    <p:cSldViewPr snapToGrid="0"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6" d="100"/>
        <a:sy n="236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1854" y="-72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8371" y="0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7900" y="787400"/>
            <a:ext cx="51435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7209" y="4881123"/>
            <a:ext cx="5184882" cy="456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3518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nl-NL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8371" y="9683518"/>
            <a:ext cx="3110929" cy="55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79" tIns="47489" rIns="94979" bIns="474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D107549-B1CD-46AD-B747-C1980BAD89E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2010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212B2-6AD4-4EAD-A3AA-A8E5C5BDD211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17058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F73EB-A09C-4E12-89D9-BA50B24DBD9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40095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C332B-8911-436B-AD0F-5C6F1990CBBB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42945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EFCAB-36BE-473C-95BF-6628AFA66B6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93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C88B2-6453-4555-9764-B2DF1CE7D3F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23309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7E007-08BB-405C-BCE9-ECF77ECDCD4E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5278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946A3-C5E1-4887-88F6-67BDFB15A744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2359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AA926-F3DD-4569-B99B-77C36BC1C1D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11385" y="75781"/>
            <a:ext cx="2248746" cy="43090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659855" y="461294"/>
            <a:ext cx="6400496" cy="287559"/>
            <a:chOff x="1090300" y="461294"/>
            <a:chExt cx="7970051" cy="287559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130788" y="672009"/>
              <a:ext cx="792956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90300" y="461294"/>
              <a:ext cx="7961594" cy="28755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8081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AF5FC-CE49-4D86-9EF1-E41FC5AEC11D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11385" y="75781"/>
            <a:ext cx="2248746" cy="430903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659855" y="461294"/>
            <a:ext cx="6400496" cy="287559"/>
            <a:chOff x="1090300" y="461294"/>
            <a:chExt cx="7970051" cy="287559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130788" y="672009"/>
              <a:ext cx="792956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lnSpc>
                  <a:spcPct val="130000"/>
                </a:lnSpc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090300" y="461294"/>
              <a:ext cx="7961594" cy="287559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374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663B1-3C34-4B99-8A8E-8504780E7586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14588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2D4650-3A2A-46BA-9ADA-F67109AB98B8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38158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</a:defRPr>
            </a:lvl1pPr>
          </a:lstStyle>
          <a:p>
            <a:pPr>
              <a:spcBef>
                <a:spcPct val="0"/>
              </a:spcBef>
            </a:pPr>
            <a:fld id="{74208AE0-A6E6-4EC8-8543-81070AECC109}" type="slidenum">
              <a:rPr lang="en-US">
                <a:solidFill>
                  <a:srgbClr val="000000"/>
                </a:solidFill>
                <a:latin typeface="Times New Roman"/>
              </a:rPr>
              <a:pPr>
                <a:spcBef>
                  <a:spcPct val="0"/>
                </a:spcBef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48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/>
          <p:cNvSpPr txBox="1"/>
          <p:nvPr/>
        </p:nvSpPr>
        <p:spPr>
          <a:xfrm>
            <a:off x="-1620982" y="0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127000" dir="2700000" sx="117000" sy="117000" algn="tl" rotWithShape="0">
                    <a:prstClr val="black">
                      <a:alpha val="75000"/>
                    </a:prstClr>
                  </a:outerShdw>
                </a:effectLst>
                <a:latin typeface="TheSansOsF SemiBold" charset="0"/>
                <a:ea typeface="TheSansOsF SemiBold" charset="0"/>
                <a:cs typeface="TheSansOsF SemiBold" charset="0"/>
              </a:rPr>
              <a:t>Spectroscopic studies on Sn plasmas:</a:t>
            </a:r>
          </a:p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127000" dir="2700000" sx="117000" sy="117000" algn="tl" rotWithShape="0">
                    <a:prstClr val="black">
                      <a:alpha val="75000"/>
                    </a:prstClr>
                  </a:outerShdw>
                </a:effectLst>
                <a:latin typeface="TheSansOsF SemiBold" charset="0"/>
                <a:ea typeface="TheSansOsF SemiBold" charset="0"/>
                <a:cs typeface="TheSansOsF SemiBold" charset="0"/>
              </a:rPr>
              <a:t>The optical spectrum of </a:t>
            </a:r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127000" dir="2700000" sx="117000" sy="117000" algn="tl" rotWithShape="0">
                    <a:prstClr val="black">
                      <a:alpha val="75000"/>
                    </a:prstClr>
                  </a:outerShdw>
                </a:effectLst>
                <a:latin typeface="TheSansOsF SemiBold" charset="0"/>
                <a:ea typeface="TheSansOsF SemiBold" charset="0"/>
                <a:cs typeface="TheSansOsF SemiBold" charset="0"/>
              </a:rPr>
              <a:t>SnIV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127000" dir="2700000" sx="117000" sy="117000" algn="tl" rotWithShape="0">
                  <a:prstClr val="black">
                    <a:alpha val="75000"/>
                  </a:prstClr>
                </a:outerShdw>
              </a:effectLst>
              <a:latin typeface="TheSansOsF SemiBold" charset="0"/>
              <a:ea typeface="TheSansOsF SemiBold" charset="0"/>
              <a:cs typeface="TheSansOsF Semi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0"/>
            <a:ext cx="786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eSansOsF Light" pitchFamily="34" charset="0"/>
              </a:rPr>
              <a:t>Joris Scheers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eSansOsF Light" pitchFamily="34" charset="0"/>
              </a:rPr>
              <a:t>EUV Plasma Processes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eSansOsF Light" pitchFamily="34" charset="0"/>
              </a:rPr>
              <a:t>Advanced Research Center for Nanolithography</a:t>
            </a:r>
            <a:endParaRPr lang="en-US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eSansOsF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073" y="6245054"/>
            <a:ext cx="2673927" cy="6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Charge state identification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9764" y="720000"/>
                <a:ext cx="3916462" cy="4219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</a:rPr>
                  <a:t>Quantum defect:</a:t>
                </a: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baseline="-25000" dirty="0" err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𝑛𝑙</m:t>
                      </m:r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=−</m:t>
                      </m:r>
                      <m:f>
                        <m:fPr>
                          <m:ctrlP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</a:rPr>
                  <a:t>COWAN code</a:t>
                </a:r>
              </a:p>
              <a:p>
                <a:pPr marL="914400" lvl="1" indent="-457200" algn="l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solidFill>
                      <a:prstClr val="black"/>
                    </a:solidFill>
                    <a:latin typeface="Calibri" panose="020F0502020204030204"/>
                  </a:rPr>
                  <a:t>gA</a:t>
                </a: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</a:rPr>
                  <a:t> factors</a:t>
                </a:r>
              </a:p>
              <a:p>
                <a:pPr marL="914400" lvl="1" indent="-457200" algn="l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</a:rPr>
                  <a:t>Further predictions</a:t>
                </a:r>
                <a:endParaRPr lang="en-US" sz="2800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lang="en-US" sz="2800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l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800" dirty="0" smtClea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764" y="720000"/>
                <a:ext cx="3916462" cy="4219873"/>
              </a:xfrm>
              <a:prstGeom prst="rect">
                <a:avLst/>
              </a:prstGeom>
              <a:blipFill rotWithShape="0">
                <a:blip r:embed="rId2"/>
                <a:stretch>
                  <a:fillRect l="-2492" t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528814" y="639633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Preliminary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56" y="722824"/>
            <a:ext cx="5559926" cy="5559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37" y="687600"/>
            <a:ext cx="5559926" cy="5559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816161"/>
            <a:ext cx="57079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B.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Edlen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Handbuch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 der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Physik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Spektroskopy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(1964)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COWAN: Collaboration with A. N. Ryabtsev, ISAN Russia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Literature: C.E. Moore, NBS Circ. 467, Vol. III,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1958 (NIST database)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  A. N. Ryabtsev et al, Opt. i.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Spekt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100,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2006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1858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Anomalous fine structure of 5d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763" y="723604"/>
            <a:ext cx="343068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Shift of 5d</a:t>
            </a:r>
            <a:r>
              <a:rPr lang="en-US" sz="2000" baseline="-25000" dirty="0" smtClean="0">
                <a:solidFill>
                  <a:prstClr val="black"/>
                </a:solidFill>
                <a:latin typeface="Calibri" panose="020F0502020204030204"/>
              </a:rPr>
              <a:t>5/2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due to configuration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interaction with 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4d</a:t>
            </a:r>
            <a:r>
              <a:rPr lang="en-US" sz="2000" baseline="30000" dirty="0" smtClean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5s</a:t>
            </a:r>
            <a:r>
              <a:rPr lang="en-US" sz="2000" baseline="30000" dirty="0" smtClean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is -615 cm</a:t>
            </a:r>
            <a:r>
              <a:rPr lang="en-US" sz="2000" baseline="30000" dirty="0" smtClean="0">
                <a:solidFill>
                  <a:prstClr val="black"/>
                </a:solidFill>
                <a:latin typeface="Calibri" panose="020F0502020204030204"/>
              </a:rPr>
              <a:t>-1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22513" y="698280"/>
            <a:ext cx="5559926" cy="5559926"/>
            <a:chOff x="6480000" y="720000"/>
            <a:chExt cx="5559926" cy="55599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000" y="720000"/>
              <a:ext cx="5559926" cy="5559926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145507" y="5207468"/>
              <a:ext cx="1007706" cy="42920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490497" y="5117273"/>
              <a:ext cx="1007706" cy="429208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30880"/>
              </p:ext>
            </p:extLst>
          </p:nvPr>
        </p:nvGraphicFramePr>
        <p:xfrm>
          <a:off x="340984" y="1577992"/>
          <a:ext cx="2637744" cy="1173988"/>
        </p:xfrm>
        <a:graphic>
          <a:graphicData uri="http://schemas.openxmlformats.org/drawingml/2006/table">
            <a:tbl>
              <a:tblPr firstRow="1" firstCol="1" bandRow="1"/>
              <a:tblGrid>
                <a:gridCol w="1259875"/>
                <a:gridCol w="1377869"/>
              </a:tblGrid>
              <a:tr h="284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△</a:t>
                      </a: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5d</a:t>
                      </a: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sz="1800" baseline="30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8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ARCNL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-105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NIST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106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4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RMBPT</a:t>
                      </a:r>
                      <a:endParaRPr lang="en-US" sz="18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-745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541166" y="6390563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Preliminary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041222"/>
            <a:ext cx="62931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CI+MBPT: Collaboration with J. </a:t>
            </a:r>
            <a:r>
              <a:rPr lang="en-US" sz="1600" dirty="0" err="1" smtClean="0">
                <a:solidFill>
                  <a:prstClr val="black"/>
                </a:solidFill>
                <a:latin typeface="Calibri" panose="020F0502020204030204"/>
              </a:rPr>
              <a:t>Berengut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, UNSW Australia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RMBPT: U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. I.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Safronova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et al,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Phys. Rev. A.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062505 (2003)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Moore: Experimental levels from C.E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. Moore, NBS Circ.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467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, Vol.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III (1958)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3492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Identification of the 5f level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266449"/>
              </p:ext>
            </p:extLst>
          </p:nvPr>
        </p:nvGraphicFramePr>
        <p:xfrm>
          <a:off x="529911" y="2188361"/>
          <a:ext cx="2524252" cy="1304544"/>
        </p:xfrm>
        <a:graphic>
          <a:graphicData uri="http://schemas.openxmlformats.org/drawingml/2006/table">
            <a:tbl>
              <a:tblPr firstRow="1" firstCol="1" bandRow="1"/>
              <a:tblGrid>
                <a:gridCol w="1161049"/>
                <a:gridCol w="1363203"/>
              </a:tblGrid>
              <a:tr h="2628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a:t>△</a:t>
                      </a:r>
                      <a:r>
                        <a:rPr lang="en-US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000" baseline="-25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5f</a:t>
                      </a:r>
                      <a:r>
                        <a:rPr lang="en-US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2000" baseline="30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20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ARCNL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-308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RMBPT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RPTMP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00" y="687600"/>
            <a:ext cx="5559926" cy="5559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34670"/>
            <a:ext cx="6393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CI: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Collaboration with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J.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Berengut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UNSW Australia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RMBPT: U. I.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Safronova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et</a:t>
            </a:r>
            <a:r>
              <a:rPr lang="en-US" sz="1800" i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</a:rPr>
              <a:t>al,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A. 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062505 (2003)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RPTMP: E.P.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Ivanova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At. Data and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Nucl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. Data Tab. 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97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p1-22 (2011)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58023" y="2924913"/>
            <a:ext cx="477916" cy="3725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8292320" y="2423726"/>
            <a:ext cx="720729" cy="160486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8814" y="6396335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Preliminary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13" y="1101362"/>
            <a:ext cx="3837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Level found by denoting transitions from 7d to 5f, and from 5f to 6d.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Possible configuration interaction with (multiple) 5s5p levels;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First results indicate large shift</a:t>
            </a:r>
          </a:p>
        </p:txBody>
      </p:sp>
    </p:spTree>
    <p:extLst>
      <p:ext uri="{BB962C8B-B14F-4D97-AF65-F5344CB8AC3E}">
        <p14:creationId xmlns:p14="http://schemas.microsoft.com/office/powerpoint/2010/main" val="1800791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Conclusions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23" y="815983"/>
            <a:ext cx="59018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Using charge scaling method categorized lines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Extended level structure of </a:t>
            </a:r>
            <a:r>
              <a:rPr lang="en-US" sz="2400" dirty="0" err="1" smtClean="0"/>
              <a:t>SnIV</a:t>
            </a:r>
            <a:endParaRPr lang="en-US" sz="2400" dirty="0" smtClean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6323" y="3227250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Outlook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323" y="3760376"/>
            <a:ext cx="5901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Plasma characterization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412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59"/>
            <a:ext cx="9684000" cy="5448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Time-resolved optical spectroscopy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7298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Acknowledgements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6020" y="6208270"/>
            <a:ext cx="9036000" cy="594827"/>
            <a:chOff x="791711" y="4618159"/>
            <a:chExt cx="8074070" cy="5315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4751042"/>
              <a:ext cx="981413" cy="2747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162" y="4738340"/>
              <a:ext cx="947716" cy="2970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9974" y="4790409"/>
              <a:ext cx="1187876" cy="2470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041" y="4737160"/>
              <a:ext cx="2457576" cy="4125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319" y="4709761"/>
              <a:ext cx="1110163" cy="3303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102" y="4618159"/>
              <a:ext cx="730798" cy="4339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11" y="4726964"/>
              <a:ext cx="586816" cy="315142"/>
            </a:xfrm>
            <a:prstGeom prst="rect">
              <a:avLst/>
            </a:prstGeom>
          </p:spPr>
        </p:pic>
      </p:grpSp>
      <p:sp>
        <p:nvSpPr>
          <p:cNvPr id="11" name="Untertitel 2"/>
          <p:cNvSpPr txBox="1">
            <a:spLocks/>
          </p:cNvSpPr>
          <p:nvPr/>
        </p:nvSpPr>
        <p:spPr>
          <a:xfrm>
            <a:off x="5494301" y="976283"/>
            <a:ext cx="3901073" cy="58928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heSansOsF Plain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Collaborators: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sF Plain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A. N. Ryabtsev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(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ISAN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Moscow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Russia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sF Plain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J.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Berengut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 (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UNSW Sydney, 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Australia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SansOsF Plain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A.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Borschevsky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 (University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 Groningen)</a:t>
            </a:r>
          </a:p>
        </p:txBody>
      </p:sp>
      <p:pic>
        <p:nvPicPr>
          <p:cNvPr id="12" name="Picture 11" descr="Wim Ubach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90" y="4445970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Ronnie Hoekstr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33" y="4445970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Oscar Versolato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50" y="4445971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mitry Kurilovich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" y="976283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Francesco Torrett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50" y="976283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Ruben Schup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85" y="981016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Joris Scheer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27" y="972241"/>
            <a:ext cx="828000" cy="110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Alex Bayerle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50" y="2755836"/>
            <a:ext cx="828000" cy="11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Untertitel 2"/>
          <p:cNvSpPr txBox="1">
            <a:spLocks/>
          </p:cNvSpPr>
          <p:nvPr/>
        </p:nvSpPr>
        <p:spPr>
          <a:xfrm>
            <a:off x="3749790" y="981016"/>
            <a:ext cx="1767425" cy="17459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heSansOsF Plain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PhD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 </a:t>
            </a: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students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D. Kurilovich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F. Torretti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R. Schupp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J. Scheers</a:t>
            </a:r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0" y="2691150"/>
            <a:ext cx="1767425" cy="17459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heSansOsF Plain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Postdoc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A. Bayerle</a:t>
            </a:r>
          </a:p>
        </p:txBody>
      </p:sp>
      <p:sp>
        <p:nvSpPr>
          <p:cNvPr id="22" name="Untertitel 2"/>
          <p:cNvSpPr txBox="1">
            <a:spLocks/>
          </p:cNvSpPr>
          <p:nvPr/>
        </p:nvSpPr>
        <p:spPr>
          <a:xfrm>
            <a:off x="3779801" y="4431956"/>
            <a:ext cx="1767425" cy="174592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heSansOsF Plain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Group </a:t>
            </a:r>
            <a:r>
              <a:rPr kumimoji="0" lang="de-DE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leaders</a:t>
            </a:r>
            <a:r>
              <a:rPr kumimoji="0" lang="de-DE" sz="16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O. O. Versolato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W. Ubachs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SansOsF Plain" pitchFamily="34" charset="0"/>
                <a:ea typeface="+mn-ea"/>
                <a:cs typeface="+mn-cs"/>
              </a:rPr>
              <a:t>R. Hoekstra</a:t>
            </a:r>
          </a:p>
        </p:txBody>
      </p:sp>
    </p:spTree>
    <p:extLst>
      <p:ext uri="{BB962C8B-B14F-4D97-AF65-F5344CB8AC3E}">
        <p14:creationId xmlns:p14="http://schemas.microsoft.com/office/powerpoint/2010/main" val="218930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Introduction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4"/>
            <a:ext cx="4896915" cy="4300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963" y="5519308"/>
            <a:ext cx="51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>
                <a:solidFill>
                  <a:srgbClr val="1B2F7A"/>
                </a:solidFill>
                <a:latin typeface="TheSansOsF Light" panose="020B0302050302020203" pitchFamily="34" charset="0"/>
                <a:cs typeface="TheSansOsF SemiBold"/>
              </a:rPr>
              <a:t>Source: Wikimedia Commons </a:t>
            </a:r>
            <a:endParaRPr lang="en-US" sz="1200" dirty="0">
              <a:solidFill>
                <a:srgbClr val="1B2F7A"/>
              </a:solidFill>
              <a:latin typeface="TheSansOsF Light" panose="020B0302050302020203" pitchFamily="34" charset="0"/>
              <a:cs typeface="TheSansOsF Semi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91" y="1219204"/>
            <a:ext cx="3023498" cy="4087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0591" y="5519307"/>
            <a:ext cx="514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 smtClean="0">
                <a:solidFill>
                  <a:srgbClr val="1B2F7A"/>
                </a:solidFill>
                <a:latin typeface="TheSansOsF Light" panose="020B0302050302020203" pitchFamily="34" charset="0"/>
                <a:cs typeface="TheSansOsF SemiBold"/>
              </a:rPr>
              <a:t>Source: bit-tech.net</a:t>
            </a:r>
            <a:endParaRPr lang="en-US" sz="1200" dirty="0">
              <a:solidFill>
                <a:srgbClr val="1B2F7A"/>
              </a:solidFill>
              <a:latin typeface="TheSansOsF Light" panose="020B0302050302020203" pitchFamily="34" charset="0"/>
              <a:cs typeface="TheSansOsF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47126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Tin droplets for EUV generation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cxnSp>
        <p:nvCxnSpPr>
          <p:cNvPr id="21" name="Straight Connector 20"/>
          <p:cNvCxnSpPr>
            <a:stCxn id="23" idx="2"/>
          </p:cNvCxnSpPr>
          <p:nvPr/>
        </p:nvCxnSpPr>
        <p:spPr>
          <a:xfrm>
            <a:off x="3626424" y="1711036"/>
            <a:ext cx="4610100" cy="2362199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 w="lg" len="lg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6026724" y="4911435"/>
            <a:ext cx="685800" cy="62425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4"/>
          <p:cNvSpPr/>
          <p:nvPr/>
        </p:nvSpPr>
        <p:spPr>
          <a:xfrm>
            <a:off x="2216724" y="1711035"/>
            <a:ext cx="1409700" cy="3657600"/>
          </a:xfrm>
          <a:custGeom>
            <a:avLst/>
            <a:gdLst>
              <a:gd name="connsiteX0" fmla="*/ 0 w 2819400"/>
              <a:gd name="connsiteY0" fmla="*/ 1828800 h 3657599"/>
              <a:gd name="connsiteX1" fmla="*/ 1409700 w 2819400"/>
              <a:gd name="connsiteY1" fmla="*/ 0 h 3657599"/>
              <a:gd name="connsiteX2" fmla="*/ 2819400 w 2819400"/>
              <a:gd name="connsiteY2" fmla="*/ 1828800 h 3657599"/>
              <a:gd name="connsiteX3" fmla="*/ 1409700 w 2819400"/>
              <a:gd name="connsiteY3" fmla="*/ 3657600 h 3657599"/>
              <a:gd name="connsiteX4" fmla="*/ 0 w 2819400"/>
              <a:gd name="connsiteY4" fmla="*/ 1828800 h 3657599"/>
              <a:gd name="connsiteX0" fmla="*/ 2819400 w 2910840"/>
              <a:gd name="connsiteY0" fmla="*/ 1828800 h 3657600"/>
              <a:gd name="connsiteX1" fmla="*/ 1409700 w 2910840"/>
              <a:gd name="connsiteY1" fmla="*/ 3657600 h 3657600"/>
              <a:gd name="connsiteX2" fmla="*/ 0 w 2910840"/>
              <a:gd name="connsiteY2" fmla="*/ 1828800 h 3657600"/>
              <a:gd name="connsiteX3" fmla="*/ 1409700 w 2910840"/>
              <a:gd name="connsiteY3" fmla="*/ 0 h 3657600"/>
              <a:gd name="connsiteX4" fmla="*/ 2910840 w 2910840"/>
              <a:gd name="connsiteY4" fmla="*/ 1920240 h 3657600"/>
              <a:gd name="connsiteX0" fmla="*/ 2819400 w 2819400"/>
              <a:gd name="connsiteY0" fmla="*/ 1828800 h 3657600"/>
              <a:gd name="connsiteX1" fmla="*/ 1409700 w 2819400"/>
              <a:gd name="connsiteY1" fmla="*/ 3657600 h 3657600"/>
              <a:gd name="connsiteX2" fmla="*/ 0 w 2819400"/>
              <a:gd name="connsiteY2" fmla="*/ 1828800 h 3657600"/>
              <a:gd name="connsiteX3" fmla="*/ 1409700 w 2819400"/>
              <a:gd name="connsiteY3" fmla="*/ 0 h 3657600"/>
              <a:gd name="connsiteX0" fmla="*/ 1409700 w 1409700"/>
              <a:gd name="connsiteY0" fmla="*/ 3657600 h 3657600"/>
              <a:gd name="connsiteX1" fmla="*/ 0 w 1409700"/>
              <a:gd name="connsiteY1" fmla="*/ 1828800 h 3657600"/>
              <a:gd name="connsiteX2" fmla="*/ 1409700 w 1409700"/>
              <a:gd name="connsiteY2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3657600">
                <a:moveTo>
                  <a:pt x="1409700" y="3657600"/>
                </a:moveTo>
                <a:cubicBezTo>
                  <a:pt x="631144" y="3657600"/>
                  <a:pt x="0" y="2838818"/>
                  <a:pt x="0" y="1828800"/>
                </a:cubicBezTo>
                <a:cubicBezTo>
                  <a:pt x="0" y="818782"/>
                  <a:pt x="631144" y="0"/>
                  <a:pt x="1409700" y="0"/>
                </a:cubicBezTo>
              </a:path>
            </a:pathLst>
          </a:custGeom>
          <a:noFill/>
          <a:ln w="1016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05714" y="1711034"/>
            <a:ext cx="152400" cy="15240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plastic">
            <a:bevelT w="63500"/>
            <a:bevelB prst="angle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05714" y="2286956"/>
            <a:ext cx="152400" cy="15240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plastic">
            <a:bevelT w="63500"/>
            <a:bevelB prst="angle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10760" y="2858118"/>
            <a:ext cx="152400" cy="152400"/>
          </a:xfrm>
          <a:prstGeom prst="ellips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plastic">
            <a:bevelT w="63500"/>
            <a:bevelB prst="angle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3" idx="2"/>
          </p:cNvCxnSpPr>
          <p:nvPr/>
        </p:nvCxnSpPr>
        <p:spPr>
          <a:xfrm>
            <a:off x="3626424" y="1711036"/>
            <a:ext cx="341128" cy="1828799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/>
          <p:cNvCxnSpPr>
            <a:stCxn id="23" idx="0"/>
          </p:cNvCxnSpPr>
          <p:nvPr/>
        </p:nvCxnSpPr>
        <p:spPr>
          <a:xfrm flipV="1">
            <a:off x="3626424" y="3688887"/>
            <a:ext cx="328538" cy="167974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 flipV="1">
            <a:off x="3626424" y="2896015"/>
            <a:ext cx="4610100" cy="245800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triangle" w="lg" len="lg"/>
          </a:ln>
          <a:effectLst/>
        </p:spPr>
      </p:cxnSp>
      <p:sp>
        <p:nvSpPr>
          <p:cNvPr id="30" name="5-Point Star 29"/>
          <p:cNvSpPr/>
          <p:nvPr/>
        </p:nvSpPr>
        <p:spPr>
          <a:xfrm>
            <a:off x="3679432" y="3160962"/>
            <a:ext cx="765544" cy="628133"/>
          </a:xfrm>
          <a:custGeom>
            <a:avLst/>
            <a:gdLst>
              <a:gd name="connsiteX0" fmla="*/ 0 w 382772"/>
              <a:gd name="connsiteY0" fmla="*/ 146206 h 382772"/>
              <a:gd name="connsiteX1" fmla="*/ 146207 w 382772"/>
              <a:gd name="connsiteY1" fmla="*/ 146207 h 382772"/>
              <a:gd name="connsiteX2" fmla="*/ 191386 w 382772"/>
              <a:gd name="connsiteY2" fmla="*/ 0 h 382772"/>
              <a:gd name="connsiteX3" fmla="*/ 236565 w 382772"/>
              <a:gd name="connsiteY3" fmla="*/ 146207 h 382772"/>
              <a:gd name="connsiteX4" fmla="*/ 382772 w 382772"/>
              <a:gd name="connsiteY4" fmla="*/ 146206 h 382772"/>
              <a:gd name="connsiteX5" fmla="*/ 264488 w 382772"/>
              <a:gd name="connsiteY5" fmla="*/ 236565 h 382772"/>
              <a:gd name="connsiteX6" fmla="*/ 309669 w 382772"/>
              <a:gd name="connsiteY6" fmla="*/ 382771 h 382772"/>
              <a:gd name="connsiteX7" fmla="*/ 191386 w 382772"/>
              <a:gd name="connsiteY7" fmla="*/ 292410 h 382772"/>
              <a:gd name="connsiteX8" fmla="*/ 73103 w 382772"/>
              <a:gd name="connsiteY8" fmla="*/ 382771 h 382772"/>
              <a:gd name="connsiteX9" fmla="*/ 118284 w 382772"/>
              <a:gd name="connsiteY9" fmla="*/ 236565 h 382772"/>
              <a:gd name="connsiteX10" fmla="*/ 0 w 382772"/>
              <a:gd name="connsiteY10" fmla="*/ 146206 h 382772"/>
              <a:gd name="connsiteX0" fmla="*/ 0 w 382772"/>
              <a:gd name="connsiteY0" fmla="*/ 146206 h 382771"/>
              <a:gd name="connsiteX1" fmla="*/ 146207 w 382772"/>
              <a:gd name="connsiteY1" fmla="*/ 146207 h 382771"/>
              <a:gd name="connsiteX2" fmla="*/ 191386 w 382772"/>
              <a:gd name="connsiteY2" fmla="*/ 0 h 382771"/>
              <a:gd name="connsiteX3" fmla="*/ 374788 w 382772"/>
              <a:gd name="connsiteY3" fmla="*/ 29249 h 382771"/>
              <a:gd name="connsiteX4" fmla="*/ 382772 w 382772"/>
              <a:gd name="connsiteY4" fmla="*/ 146206 h 382771"/>
              <a:gd name="connsiteX5" fmla="*/ 264488 w 382772"/>
              <a:gd name="connsiteY5" fmla="*/ 236565 h 382771"/>
              <a:gd name="connsiteX6" fmla="*/ 309669 w 382772"/>
              <a:gd name="connsiteY6" fmla="*/ 382771 h 382771"/>
              <a:gd name="connsiteX7" fmla="*/ 191386 w 382772"/>
              <a:gd name="connsiteY7" fmla="*/ 292410 h 382771"/>
              <a:gd name="connsiteX8" fmla="*/ 73103 w 382772"/>
              <a:gd name="connsiteY8" fmla="*/ 382771 h 382771"/>
              <a:gd name="connsiteX9" fmla="*/ 118284 w 382772"/>
              <a:gd name="connsiteY9" fmla="*/ 236565 h 382771"/>
              <a:gd name="connsiteX10" fmla="*/ 0 w 382772"/>
              <a:gd name="connsiteY10" fmla="*/ 146206 h 382771"/>
              <a:gd name="connsiteX0" fmla="*/ 34546 w 417318"/>
              <a:gd name="connsiteY0" fmla="*/ 255180 h 491745"/>
              <a:gd name="connsiteX1" fmla="*/ 0 w 417318"/>
              <a:gd name="connsiteY1" fmla="*/ 0 h 491745"/>
              <a:gd name="connsiteX2" fmla="*/ 225932 w 417318"/>
              <a:gd name="connsiteY2" fmla="*/ 108974 h 491745"/>
              <a:gd name="connsiteX3" fmla="*/ 409334 w 417318"/>
              <a:gd name="connsiteY3" fmla="*/ 138223 h 491745"/>
              <a:gd name="connsiteX4" fmla="*/ 417318 w 417318"/>
              <a:gd name="connsiteY4" fmla="*/ 255180 h 491745"/>
              <a:gd name="connsiteX5" fmla="*/ 299034 w 417318"/>
              <a:gd name="connsiteY5" fmla="*/ 345539 h 491745"/>
              <a:gd name="connsiteX6" fmla="*/ 344215 w 417318"/>
              <a:gd name="connsiteY6" fmla="*/ 491745 h 491745"/>
              <a:gd name="connsiteX7" fmla="*/ 225932 w 417318"/>
              <a:gd name="connsiteY7" fmla="*/ 401384 h 491745"/>
              <a:gd name="connsiteX8" fmla="*/ 107649 w 417318"/>
              <a:gd name="connsiteY8" fmla="*/ 491745 h 491745"/>
              <a:gd name="connsiteX9" fmla="*/ 152830 w 417318"/>
              <a:gd name="connsiteY9" fmla="*/ 345539 h 491745"/>
              <a:gd name="connsiteX10" fmla="*/ 34546 w 417318"/>
              <a:gd name="connsiteY10" fmla="*/ 255180 h 491745"/>
              <a:gd name="connsiteX0" fmla="*/ 34546 w 417318"/>
              <a:gd name="connsiteY0" fmla="*/ 255180 h 566173"/>
              <a:gd name="connsiteX1" fmla="*/ 0 w 417318"/>
              <a:gd name="connsiteY1" fmla="*/ 0 h 566173"/>
              <a:gd name="connsiteX2" fmla="*/ 225932 w 417318"/>
              <a:gd name="connsiteY2" fmla="*/ 108974 h 566173"/>
              <a:gd name="connsiteX3" fmla="*/ 409334 w 417318"/>
              <a:gd name="connsiteY3" fmla="*/ 138223 h 566173"/>
              <a:gd name="connsiteX4" fmla="*/ 417318 w 417318"/>
              <a:gd name="connsiteY4" fmla="*/ 255180 h 566173"/>
              <a:gd name="connsiteX5" fmla="*/ 299034 w 417318"/>
              <a:gd name="connsiteY5" fmla="*/ 345539 h 566173"/>
              <a:gd name="connsiteX6" fmla="*/ 344215 w 417318"/>
              <a:gd name="connsiteY6" fmla="*/ 491745 h 566173"/>
              <a:gd name="connsiteX7" fmla="*/ 225932 w 417318"/>
              <a:gd name="connsiteY7" fmla="*/ 401384 h 566173"/>
              <a:gd name="connsiteX8" fmla="*/ 43853 w 417318"/>
              <a:gd name="connsiteY8" fmla="*/ 566173 h 566173"/>
              <a:gd name="connsiteX9" fmla="*/ 152830 w 417318"/>
              <a:gd name="connsiteY9" fmla="*/ 345539 h 566173"/>
              <a:gd name="connsiteX10" fmla="*/ 34546 w 417318"/>
              <a:gd name="connsiteY10" fmla="*/ 255180 h 566173"/>
              <a:gd name="connsiteX0" fmla="*/ 34546 w 482439"/>
              <a:gd name="connsiteY0" fmla="*/ 255180 h 598070"/>
              <a:gd name="connsiteX1" fmla="*/ 0 w 482439"/>
              <a:gd name="connsiteY1" fmla="*/ 0 h 598070"/>
              <a:gd name="connsiteX2" fmla="*/ 225932 w 482439"/>
              <a:gd name="connsiteY2" fmla="*/ 108974 h 598070"/>
              <a:gd name="connsiteX3" fmla="*/ 409334 w 482439"/>
              <a:gd name="connsiteY3" fmla="*/ 138223 h 598070"/>
              <a:gd name="connsiteX4" fmla="*/ 417318 w 482439"/>
              <a:gd name="connsiteY4" fmla="*/ 255180 h 598070"/>
              <a:gd name="connsiteX5" fmla="*/ 299034 w 482439"/>
              <a:gd name="connsiteY5" fmla="*/ 345539 h 598070"/>
              <a:gd name="connsiteX6" fmla="*/ 482439 w 482439"/>
              <a:gd name="connsiteY6" fmla="*/ 598070 h 598070"/>
              <a:gd name="connsiteX7" fmla="*/ 225932 w 482439"/>
              <a:gd name="connsiteY7" fmla="*/ 401384 h 598070"/>
              <a:gd name="connsiteX8" fmla="*/ 43853 w 482439"/>
              <a:gd name="connsiteY8" fmla="*/ 566173 h 598070"/>
              <a:gd name="connsiteX9" fmla="*/ 152830 w 482439"/>
              <a:gd name="connsiteY9" fmla="*/ 345539 h 598070"/>
              <a:gd name="connsiteX10" fmla="*/ 34546 w 482439"/>
              <a:gd name="connsiteY10" fmla="*/ 255180 h 598070"/>
              <a:gd name="connsiteX0" fmla="*/ 0 w 543586"/>
              <a:gd name="connsiteY0" fmla="*/ 340241 h 598070"/>
              <a:gd name="connsiteX1" fmla="*/ 61147 w 543586"/>
              <a:gd name="connsiteY1" fmla="*/ 0 h 598070"/>
              <a:gd name="connsiteX2" fmla="*/ 287079 w 543586"/>
              <a:gd name="connsiteY2" fmla="*/ 108974 h 598070"/>
              <a:gd name="connsiteX3" fmla="*/ 470481 w 543586"/>
              <a:gd name="connsiteY3" fmla="*/ 138223 h 598070"/>
              <a:gd name="connsiteX4" fmla="*/ 478465 w 543586"/>
              <a:gd name="connsiteY4" fmla="*/ 255180 h 598070"/>
              <a:gd name="connsiteX5" fmla="*/ 360181 w 543586"/>
              <a:gd name="connsiteY5" fmla="*/ 345539 h 598070"/>
              <a:gd name="connsiteX6" fmla="*/ 543586 w 543586"/>
              <a:gd name="connsiteY6" fmla="*/ 598070 h 598070"/>
              <a:gd name="connsiteX7" fmla="*/ 287079 w 543586"/>
              <a:gd name="connsiteY7" fmla="*/ 401384 h 598070"/>
              <a:gd name="connsiteX8" fmla="*/ 105000 w 543586"/>
              <a:gd name="connsiteY8" fmla="*/ 566173 h 598070"/>
              <a:gd name="connsiteX9" fmla="*/ 213977 w 543586"/>
              <a:gd name="connsiteY9" fmla="*/ 345539 h 598070"/>
              <a:gd name="connsiteX10" fmla="*/ 0 w 543586"/>
              <a:gd name="connsiteY10" fmla="*/ 340241 h 598070"/>
              <a:gd name="connsiteX0" fmla="*/ 0 w 543586"/>
              <a:gd name="connsiteY0" fmla="*/ 231267 h 489096"/>
              <a:gd name="connsiteX1" fmla="*/ 167473 w 543586"/>
              <a:gd name="connsiteY1" fmla="*/ 93045 h 489096"/>
              <a:gd name="connsiteX2" fmla="*/ 287079 w 543586"/>
              <a:gd name="connsiteY2" fmla="*/ 0 h 489096"/>
              <a:gd name="connsiteX3" fmla="*/ 470481 w 543586"/>
              <a:gd name="connsiteY3" fmla="*/ 29249 h 489096"/>
              <a:gd name="connsiteX4" fmla="*/ 478465 w 543586"/>
              <a:gd name="connsiteY4" fmla="*/ 146206 h 489096"/>
              <a:gd name="connsiteX5" fmla="*/ 360181 w 543586"/>
              <a:gd name="connsiteY5" fmla="*/ 236565 h 489096"/>
              <a:gd name="connsiteX6" fmla="*/ 543586 w 543586"/>
              <a:gd name="connsiteY6" fmla="*/ 489096 h 489096"/>
              <a:gd name="connsiteX7" fmla="*/ 287079 w 543586"/>
              <a:gd name="connsiteY7" fmla="*/ 292410 h 489096"/>
              <a:gd name="connsiteX8" fmla="*/ 105000 w 543586"/>
              <a:gd name="connsiteY8" fmla="*/ 457199 h 489096"/>
              <a:gd name="connsiteX9" fmla="*/ 213977 w 543586"/>
              <a:gd name="connsiteY9" fmla="*/ 236565 h 489096"/>
              <a:gd name="connsiteX10" fmla="*/ 0 w 543586"/>
              <a:gd name="connsiteY10" fmla="*/ 231267 h 489096"/>
              <a:gd name="connsiteX0" fmla="*/ 0 w 543586"/>
              <a:gd name="connsiteY0" fmla="*/ 348226 h 606055"/>
              <a:gd name="connsiteX1" fmla="*/ 167473 w 543586"/>
              <a:gd name="connsiteY1" fmla="*/ 210004 h 606055"/>
              <a:gd name="connsiteX2" fmla="*/ 255182 w 543586"/>
              <a:gd name="connsiteY2" fmla="*/ 0 h 606055"/>
              <a:gd name="connsiteX3" fmla="*/ 470481 w 543586"/>
              <a:gd name="connsiteY3" fmla="*/ 146208 h 606055"/>
              <a:gd name="connsiteX4" fmla="*/ 478465 w 543586"/>
              <a:gd name="connsiteY4" fmla="*/ 263165 h 606055"/>
              <a:gd name="connsiteX5" fmla="*/ 360181 w 543586"/>
              <a:gd name="connsiteY5" fmla="*/ 353524 h 606055"/>
              <a:gd name="connsiteX6" fmla="*/ 543586 w 543586"/>
              <a:gd name="connsiteY6" fmla="*/ 606055 h 606055"/>
              <a:gd name="connsiteX7" fmla="*/ 287079 w 543586"/>
              <a:gd name="connsiteY7" fmla="*/ 409369 h 606055"/>
              <a:gd name="connsiteX8" fmla="*/ 105000 w 543586"/>
              <a:gd name="connsiteY8" fmla="*/ 574158 h 606055"/>
              <a:gd name="connsiteX9" fmla="*/ 213977 w 543586"/>
              <a:gd name="connsiteY9" fmla="*/ 353524 h 606055"/>
              <a:gd name="connsiteX10" fmla="*/ 0 w 543586"/>
              <a:gd name="connsiteY10" fmla="*/ 348226 h 606055"/>
              <a:gd name="connsiteX0" fmla="*/ 0 w 543586"/>
              <a:gd name="connsiteY0" fmla="*/ 348226 h 606055"/>
              <a:gd name="connsiteX1" fmla="*/ 167473 w 543586"/>
              <a:gd name="connsiteY1" fmla="*/ 210004 h 606055"/>
              <a:gd name="connsiteX2" fmla="*/ 255182 w 543586"/>
              <a:gd name="connsiteY2" fmla="*/ 0 h 606055"/>
              <a:gd name="connsiteX3" fmla="*/ 364155 w 543586"/>
              <a:gd name="connsiteY3" fmla="*/ 210003 h 606055"/>
              <a:gd name="connsiteX4" fmla="*/ 478465 w 543586"/>
              <a:gd name="connsiteY4" fmla="*/ 263165 h 606055"/>
              <a:gd name="connsiteX5" fmla="*/ 360181 w 543586"/>
              <a:gd name="connsiteY5" fmla="*/ 353524 h 606055"/>
              <a:gd name="connsiteX6" fmla="*/ 543586 w 543586"/>
              <a:gd name="connsiteY6" fmla="*/ 606055 h 606055"/>
              <a:gd name="connsiteX7" fmla="*/ 287079 w 543586"/>
              <a:gd name="connsiteY7" fmla="*/ 409369 h 606055"/>
              <a:gd name="connsiteX8" fmla="*/ 105000 w 543586"/>
              <a:gd name="connsiteY8" fmla="*/ 574158 h 606055"/>
              <a:gd name="connsiteX9" fmla="*/ 213977 w 543586"/>
              <a:gd name="connsiteY9" fmla="*/ 353524 h 606055"/>
              <a:gd name="connsiteX10" fmla="*/ 0 w 543586"/>
              <a:gd name="connsiteY10" fmla="*/ 348226 h 606055"/>
              <a:gd name="connsiteX0" fmla="*/ 0 w 765544"/>
              <a:gd name="connsiteY0" fmla="*/ 348226 h 606055"/>
              <a:gd name="connsiteX1" fmla="*/ 167473 w 765544"/>
              <a:gd name="connsiteY1" fmla="*/ 210004 h 606055"/>
              <a:gd name="connsiteX2" fmla="*/ 255182 w 765544"/>
              <a:gd name="connsiteY2" fmla="*/ 0 h 606055"/>
              <a:gd name="connsiteX3" fmla="*/ 364155 w 765544"/>
              <a:gd name="connsiteY3" fmla="*/ 210003 h 606055"/>
              <a:gd name="connsiteX4" fmla="*/ 765544 w 765544"/>
              <a:gd name="connsiteY4" fmla="*/ 305695 h 606055"/>
              <a:gd name="connsiteX5" fmla="*/ 360181 w 765544"/>
              <a:gd name="connsiteY5" fmla="*/ 353524 h 606055"/>
              <a:gd name="connsiteX6" fmla="*/ 543586 w 765544"/>
              <a:gd name="connsiteY6" fmla="*/ 606055 h 606055"/>
              <a:gd name="connsiteX7" fmla="*/ 287079 w 765544"/>
              <a:gd name="connsiteY7" fmla="*/ 409369 h 606055"/>
              <a:gd name="connsiteX8" fmla="*/ 105000 w 765544"/>
              <a:gd name="connsiteY8" fmla="*/ 574158 h 606055"/>
              <a:gd name="connsiteX9" fmla="*/ 213977 w 765544"/>
              <a:gd name="connsiteY9" fmla="*/ 353524 h 606055"/>
              <a:gd name="connsiteX10" fmla="*/ 0 w 765544"/>
              <a:gd name="connsiteY10" fmla="*/ 348226 h 606055"/>
              <a:gd name="connsiteX0" fmla="*/ 0 w 765544"/>
              <a:gd name="connsiteY0" fmla="*/ 348226 h 606055"/>
              <a:gd name="connsiteX1" fmla="*/ 167473 w 765544"/>
              <a:gd name="connsiteY1" fmla="*/ 210004 h 606055"/>
              <a:gd name="connsiteX2" fmla="*/ 255182 w 765544"/>
              <a:gd name="connsiteY2" fmla="*/ 0 h 606055"/>
              <a:gd name="connsiteX3" fmla="*/ 353522 w 765544"/>
              <a:gd name="connsiteY3" fmla="*/ 231268 h 606055"/>
              <a:gd name="connsiteX4" fmla="*/ 765544 w 765544"/>
              <a:gd name="connsiteY4" fmla="*/ 305695 h 606055"/>
              <a:gd name="connsiteX5" fmla="*/ 360181 w 765544"/>
              <a:gd name="connsiteY5" fmla="*/ 353524 h 606055"/>
              <a:gd name="connsiteX6" fmla="*/ 543586 w 765544"/>
              <a:gd name="connsiteY6" fmla="*/ 606055 h 606055"/>
              <a:gd name="connsiteX7" fmla="*/ 287079 w 765544"/>
              <a:gd name="connsiteY7" fmla="*/ 409369 h 606055"/>
              <a:gd name="connsiteX8" fmla="*/ 105000 w 765544"/>
              <a:gd name="connsiteY8" fmla="*/ 574158 h 606055"/>
              <a:gd name="connsiteX9" fmla="*/ 213977 w 765544"/>
              <a:gd name="connsiteY9" fmla="*/ 353524 h 606055"/>
              <a:gd name="connsiteX10" fmla="*/ 0 w 765544"/>
              <a:gd name="connsiteY10" fmla="*/ 348226 h 606055"/>
              <a:gd name="connsiteX0" fmla="*/ 0 w 765544"/>
              <a:gd name="connsiteY0" fmla="*/ 348226 h 606055"/>
              <a:gd name="connsiteX1" fmla="*/ 241901 w 765544"/>
              <a:gd name="connsiteY1" fmla="*/ 252534 h 606055"/>
              <a:gd name="connsiteX2" fmla="*/ 255182 w 765544"/>
              <a:gd name="connsiteY2" fmla="*/ 0 h 606055"/>
              <a:gd name="connsiteX3" fmla="*/ 353522 w 765544"/>
              <a:gd name="connsiteY3" fmla="*/ 231268 h 606055"/>
              <a:gd name="connsiteX4" fmla="*/ 765544 w 765544"/>
              <a:gd name="connsiteY4" fmla="*/ 305695 h 606055"/>
              <a:gd name="connsiteX5" fmla="*/ 360181 w 765544"/>
              <a:gd name="connsiteY5" fmla="*/ 353524 h 606055"/>
              <a:gd name="connsiteX6" fmla="*/ 543586 w 765544"/>
              <a:gd name="connsiteY6" fmla="*/ 606055 h 606055"/>
              <a:gd name="connsiteX7" fmla="*/ 287079 w 765544"/>
              <a:gd name="connsiteY7" fmla="*/ 409369 h 606055"/>
              <a:gd name="connsiteX8" fmla="*/ 105000 w 765544"/>
              <a:gd name="connsiteY8" fmla="*/ 574158 h 606055"/>
              <a:gd name="connsiteX9" fmla="*/ 213977 w 765544"/>
              <a:gd name="connsiteY9" fmla="*/ 353524 h 606055"/>
              <a:gd name="connsiteX10" fmla="*/ 0 w 765544"/>
              <a:gd name="connsiteY10" fmla="*/ 348226 h 606055"/>
              <a:gd name="connsiteX0" fmla="*/ 0 w 765544"/>
              <a:gd name="connsiteY0" fmla="*/ 348226 h 606055"/>
              <a:gd name="connsiteX1" fmla="*/ 241901 w 765544"/>
              <a:gd name="connsiteY1" fmla="*/ 252534 h 606055"/>
              <a:gd name="connsiteX2" fmla="*/ 255182 w 765544"/>
              <a:gd name="connsiteY2" fmla="*/ 0 h 606055"/>
              <a:gd name="connsiteX3" fmla="*/ 287264 w 765544"/>
              <a:gd name="connsiteY3" fmla="*/ 147775 h 606055"/>
              <a:gd name="connsiteX4" fmla="*/ 353522 w 765544"/>
              <a:gd name="connsiteY4" fmla="*/ 23126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241901 w 765544"/>
              <a:gd name="connsiteY1" fmla="*/ 252534 h 606055"/>
              <a:gd name="connsiteX2" fmla="*/ 255182 w 765544"/>
              <a:gd name="connsiteY2" fmla="*/ 0 h 606055"/>
              <a:gd name="connsiteX3" fmla="*/ 63981 w 765544"/>
              <a:gd name="connsiteY3" fmla="*/ 147775 h 606055"/>
              <a:gd name="connsiteX4" fmla="*/ 353522 w 765544"/>
              <a:gd name="connsiteY4" fmla="*/ 23126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241901 w 765544"/>
              <a:gd name="connsiteY1" fmla="*/ 252534 h 606055"/>
              <a:gd name="connsiteX2" fmla="*/ 255182 w 765544"/>
              <a:gd name="connsiteY2" fmla="*/ 0 h 606055"/>
              <a:gd name="connsiteX3" fmla="*/ 464031 w 765544"/>
              <a:gd name="connsiteY3" fmla="*/ 65225 h 606055"/>
              <a:gd name="connsiteX4" fmla="*/ 353522 w 765544"/>
              <a:gd name="connsiteY4" fmla="*/ 23126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111726 w 765544"/>
              <a:gd name="connsiteY1" fmla="*/ 195384 h 606055"/>
              <a:gd name="connsiteX2" fmla="*/ 255182 w 765544"/>
              <a:gd name="connsiteY2" fmla="*/ 0 h 606055"/>
              <a:gd name="connsiteX3" fmla="*/ 464031 w 765544"/>
              <a:gd name="connsiteY3" fmla="*/ 65225 h 606055"/>
              <a:gd name="connsiteX4" fmla="*/ 353522 w 765544"/>
              <a:gd name="connsiteY4" fmla="*/ 23126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111726 w 765544"/>
              <a:gd name="connsiteY1" fmla="*/ 195384 h 606055"/>
              <a:gd name="connsiteX2" fmla="*/ 255182 w 765544"/>
              <a:gd name="connsiteY2" fmla="*/ 0 h 606055"/>
              <a:gd name="connsiteX3" fmla="*/ 194156 w 765544"/>
              <a:gd name="connsiteY3" fmla="*/ 144600 h 606055"/>
              <a:gd name="connsiteX4" fmla="*/ 353522 w 765544"/>
              <a:gd name="connsiteY4" fmla="*/ 23126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111726 w 765544"/>
              <a:gd name="connsiteY1" fmla="*/ 195384 h 606055"/>
              <a:gd name="connsiteX2" fmla="*/ 255182 w 765544"/>
              <a:gd name="connsiteY2" fmla="*/ 0 h 606055"/>
              <a:gd name="connsiteX3" fmla="*/ 194156 w 765544"/>
              <a:gd name="connsiteY3" fmla="*/ 144600 h 606055"/>
              <a:gd name="connsiteX4" fmla="*/ 524972 w 765544"/>
              <a:gd name="connsiteY4" fmla="*/ 22491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111726 w 765544"/>
              <a:gd name="connsiteY1" fmla="*/ 195384 h 606055"/>
              <a:gd name="connsiteX2" fmla="*/ 255182 w 765544"/>
              <a:gd name="connsiteY2" fmla="*/ 0 h 606055"/>
              <a:gd name="connsiteX3" fmla="*/ 302106 w 765544"/>
              <a:gd name="connsiteY3" fmla="*/ 173175 h 606055"/>
              <a:gd name="connsiteX4" fmla="*/ 524972 w 765544"/>
              <a:gd name="connsiteY4" fmla="*/ 22491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48226 h 606055"/>
              <a:gd name="connsiteX1" fmla="*/ 232376 w 765544"/>
              <a:gd name="connsiteY1" fmla="*/ 249359 h 606055"/>
              <a:gd name="connsiteX2" fmla="*/ 255182 w 765544"/>
              <a:gd name="connsiteY2" fmla="*/ 0 h 606055"/>
              <a:gd name="connsiteX3" fmla="*/ 302106 w 765544"/>
              <a:gd name="connsiteY3" fmla="*/ 173175 h 606055"/>
              <a:gd name="connsiteX4" fmla="*/ 524972 w 765544"/>
              <a:gd name="connsiteY4" fmla="*/ 224918 h 606055"/>
              <a:gd name="connsiteX5" fmla="*/ 765544 w 765544"/>
              <a:gd name="connsiteY5" fmla="*/ 305695 h 606055"/>
              <a:gd name="connsiteX6" fmla="*/ 360181 w 765544"/>
              <a:gd name="connsiteY6" fmla="*/ 353524 h 606055"/>
              <a:gd name="connsiteX7" fmla="*/ 543586 w 765544"/>
              <a:gd name="connsiteY7" fmla="*/ 606055 h 606055"/>
              <a:gd name="connsiteX8" fmla="*/ 287079 w 765544"/>
              <a:gd name="connsiteY8" fmla="*/ 409369 h 606055"/>
              <a:gd name="connsiteX9" fmla="*/ 105000 w 765544"/>
              <a:gd name="connsiteY9" fmla="*/ 574158 h 606055"/>
              <a:gd name="connsiteX10" fmla="*/ 213977 w 765544"/>
              <a:gd name="connsiteY10" fmla="*/ 353524 h 606055"/>
              <a:gd name="connsiteX11" fmla="*/ 0 w 765544"/>
              <a:gd name="connsiteY11" fmla="*/ 348226 h 60605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02106 w 765544"/>
              <a:gd name="connsiteY3" fmla="*/ 154125 h 587005"/>
              <a:gd name="connsiteX4" fmla="*/ 524972 w 765544"/>
              <a:gd name="connsiteY4" fmla="*/ 20586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02106 w 765544"/>
              <a:gd name="connsiteY3" fmla="*/ 154125 h 587005"/>
              <a:gd name="connsiteX4" fmla="*/ 417022 w 765544"/>
              <a:gd name="connsiteY4" fmla="*/ 25666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24331 w 765544"/>
              <a:gd name="connsiteY3" fmla="*/ 220800 h 587005"/>
              <a:gd name="connsiteX4" fmla="*/ 417022 w 765544"/>
              <a:gd name="connsiteY4" fmla="*/ 25666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24331 w 765544"/>
              <a:gd name="connsiteY3" fmla="*/ 220800 h 587005"/>
              <a:gd name="connsiteX4" fmla="*/ 426547 w 765544"/>
              <a:gd name="connsiteY4" fmla="*/ 16141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24331 w 765544"/>
              <a:gd name="connsiteY3" fmla="*/ 220800 h 587005"/>
              <a:gd name="connsiteX4" fmla="*/ 426547 w 765544"/>
              <a:gd name="connsiteY4" fmla="*/ 16141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232376 w 765544"/>
              <a:gd name="connsiteY1" fmla="*/ 230309 h 587005"/>
              <a:gd name="connsiteX2" fmla="*/ 226607 w 765544"/>
              <a:gd name="connsiteY2" fmla="*/ 0 h 587005"/>
              <a:gd name="connsiteX3" fmla="*/ 324331 w 765544"/>
              <a:gd name="connsiteY3" fmla="*/ 220800 h 587005"/>
              <a:gd name="connsiteX4" fmla="*/ 448772 w 765544"/>
              <a:gd name="connsiteY4" fmla="*/ 129668 h 587005"/>
              <a:gd name="connsiteX5" fmla="*/ 765544 w 765544"/>
              <a:gd name="connsiteY5" fmla="*/ 286645 h 587005"/>
              <a:gd name="connsiteX6" fmla="*/ 360181 w 765544"/>
              <a:gd name="connsiteY6" fmla="*/ 334474 h 587005"/>
              <a:gd name="connsiteX7" fmla="*/ 543586 w 765544"/>
              <a:gd name="connsiteY7" fmla="*/ 587005 h 587005"/>
              <a:gd name="connsiteX8" fmla="*/ 287079 w 765544"/>
              <a:gd name="connsiteY8" fmla="*/ 390319 h 587005"/>
              <a:gd name="connsiteX9" fmla="*/ 105000 w 765544"/>
              <a:gd name="connsiteY9" fmla="*/ 555108 h 587005"/>
              <a:gd name="connsiteX10" fmla="*/ 213977 w 765544"/>
              <a:gd name="connsiteY10" fmla="*/ 334474 h 587005"/>
              <a:gd name="connsiteX11" fmla="*/ 0 w 765544"/>
              <a:gd name="connsiteY11" fmla="*/ 329176 h 587005"/>
              <a:gd name="connsiteX0" fmla="*/ 0 w 765544"/>
              <a:gd name="connsiteY0" fmla="*/ 329176 h 587005"/>
              <a:gd name="connsiteX1" fmla="*/ 155834 w 765544"/>
              <a:gd name="connsiteY1" fmla="*/ 266062 h 587005"/>
              <a:gd name="connsiteX2" fmla="*/ 232376 w 765544"/>
              <a:gd name="connsiteY2" fmla="*/ 230309 h 587005"/>
              <a:gd name="connsiteX3" fmla="*/ 226607 w 765544"/>
              <a:gd name="connsiteY3" fmla="*/ 0 h 587005"/>
              <a:gd name="connsiteX4" fmla="*/ 324331 w 765544"/>
              <a:gd name="connsiteY4" fmla="*/ 220800 h 587005"/>
              <a:gd name="connsiteX5" fmla="*/ 448772 w 765544"/>
              <a:gd name="connsiteY5" fmla="*/ 129668 h 587005"/>
              <a:gd name="connsiteX6" fmla="*/ 765544 w 765544"/>
              <a:gd name="connsiteY6" fmla="*/ 286645 h 587005"/>
              <a:gd name="connsiteX7" fmla="*/ 360181 w 765544"/>
              <a:gd name="connsiteY7" fmla="*/ 334474 h 587005"/>
              <a:gd name="connsiteX8" fmla="*/ 543586 w 765544"/>
              <a:gd name="connsiteY8" fmla="*/ 587005 h 587005"/>
              <a:gd name="connsiteX9" fmla="*/ 287079 w 765544"/>
              <a:gd name="connsiteY9" fmla="*/ 390319 h 587005"/>
              <a:gd name="connsiteX10" fmla="*/ 105000 w 765544"/>
              <a:gd name="connsiteY10" fmla="*/ 555108 h 587005"/>
              <a:gd name="connsiteX11" fmla="*/ 213977 w 765544"/>
              <a:gd name="connsiteY11" fmla="*/ 334474 h 587005"/>
              <a:gd name="connsiteX12" fmla="*/ 0 w 765544"/>
              <a:gd name="connsiteY12" fmla="*/ 329176 h 587005"/>
              <a:gd name="connsiteX0" fmla="*/ 0 w 765544"/>
              <a:gd name="connsiteY0" fmla="*/ 329176 h 587005"/>
              <a:gd name="connsiteX1" fmla="*/ 155834 w 765544"/>
              <a:gd name="connsiteY1" fmla="*/ 266062 h 587005"/>
              <a:gd name="connsiteX2" fmla="*/ 232376 w 765544"/>
              <a:gd name="connsiteY2" fmla="*/ 230309 h 587005"/>
              <a:gd name="connsiteX3" fmla="*/ 226607 w 765544"/>
              <a:gd name="connsiteY3" fmla="*/ 0 h 587005"/>
              <a:gd name="connsiteX4" fmla="*/ 324331 w 765544"/>
              <a:gd name="connsiteY4" fmla="*/ 220800 h 587005"/>
              <a:gd name="connsiteX5" fmla="*/ 448772 w 765544"/>
              <a:gd name="connsiteY5" fmla="*/ 129668 h 587005"/>
              <a:gd name="connsiteX6" fmla="*/ 765544 w 765544"/>
              <a:gd name="connsiteY6" fmla="*/ 286645 h 587005"/>
              <a:gd name="connsiteX7" fmla="*/ 360181 w 765544"/>
              <a:gd name="connsiteY7" fmla="*/ 334474 h 587005"/>
              <a:gd name="connsiteX8" fmla="*/ 543586 w 765544"/>
              <a:gd name="connsiteY8" fmla="*/ 587005 h 587005"/>
              <a:gd name="connsiteX9" fmla="*/ 287079 w 765544"/>
              <a:gd name="connsiteY9" fmla="*/ 390319 h 587005"/>
              <a:gd name="connsiteX10" fmla="*/ 105000 w 765544"/>
              <a:gd name="connsiteY10" fmla="*/ 555108 h 587005"/>
              <a:gd name="connsiteX11" fmla="*/ 213977 w 765544"/>
              <a:gd name="connsiteY11" fmla="*/ 334474 h 587005"/>
              <a:gd name="connsiteX12" fmla="*/ 0 w 765544"/>
              <a:gd name="connsiteY12" fmla="*/ 329176 h 587005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48772 w 765544"/>
              <a:gd name="connsiteY5" fmla="*/ 126493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93222 w 765544"/>
              <a:gd name="connsiteY5" fmla="*/ 21718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93222 w 765544"/>
              <a:gd name="connsiteY5" fmla="*/ 21718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93222 w 765544"/>
              <a:gd name="connsiteY5" fmla="*/ 21718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93222 w 765544"/>
              <a:gd name="connsiteY5" fmla="*/ 21718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326001 h 583830"/>
              <a:gd name="connsiteX1" fmla="*/ 155834 w 765544"/>
              <a:gd name="connsiteY1" fmla="*/ 262887 h 583830"/>
              <a:gd name="connsiteX2" fmla="*/ 232376 w 765544"/>
              <a:gd name="connsiteY2" fmla="*/ 227134 h 583830"/>
              <a:gd name="connsiteX3" fmla="*/ 204382 w 765544"/>
              <a:gd name="connsiteY3" fmla="*/ 0 h 583830"/>
              <a:gd name="connsiteX4" fmla="*/ 324331 w 765544"/>
              <a:gd name="connsiteY4" fmla="*/ 217625 h 583830"/>
              <a:gd name="connsiteX5" fmla="*/ 493222 w 765544"/>
              <a:gd name="connsiteY5" fmla="*/ 21718 h 583830"/>
              <a:gd name="connsiteX6" fmla="*/ 765544 w 765544"/>
              <a:gd name="connsiteY6" fmla="*/ 283470 h 583830"/>
              <a:gd name="connsiteX7" fmla="*/ 360181 w 765544"/>
              <a:gd name="connsiteY7" fmla="*/ 331299 h 583830"/>
              <a:gd name="connsiteX8" fmla="*/ 543586 w 765544"/>
              <a:gd name="connsiteY8" fmla="*/ 583830 h 583830"/>
              <a:gd name="connsiteX9" fmla="*/ 287079 w 765544"/>
              <a:gd name="connsiteY9" fmla="*/ 387144 h 583830"/>
              <a:gd name="connsiteX10" fmla="*/ 105000 w 765544"/>
              <a:gd name="connsiteY10" fmla="*/ 551933 h 583830"/>
              <a:gd name="connsiteX11" fmla="*/ 213977 w 765544"/>
              <a:gd name="connsiteY11" fmla="*/ 331299 h 583830"/>
              <a:gd name="connsiteX12" fmla="*/ 0 w 765544"/>
              <a:gd name="connsiteY12" fmla="*/ 326001 h 583830"/>
              <a:gd name="connsiteX0" fmla="*/ 0 w 765544"/>
              <a:gd name="connsiteY0" fmla="*/ 402201 h 660030"/>
              <a:gd name="connsiteX1" fmla="*/ 155834 w 765544"/>
              <a:gd name="connsiteY1" fmla="*/ 339087 h 660030"/>
              <a:gd name="connsiteX2" fmla="*/ 232376 w 765544"/>
              <a:gd name="connsiteY2" fmla="*/ 303334 h 660030"/>
              <a:gd name="connsiteX3" fmla="*/ 191682 w 765544"/>
              <a:gd name="connsiteY3" fmla="*/ 0 h 660030"/>
              <a:gd name="connsiteX4" fmla="*/ 324331 w 765544"/>
              <a:gd name="connsiteY4" fmla="*/ 293825 h 660030"/>
              <a:gd name="connsiteX5" fmla="*/ 493222 w 765544"/>
              <a:gd name="connsiteY5" fmla="*/ 97918 h 660030"/>
              <a:gd name="connsiteX6" fmla="*/ 765544 w 765544"/>
              <a:gd name="connsiteY6" fmla="*/ 359670 h 660030"/>
              <a:gd name="connsiteX7" fmla="*/ 360181 w 765544"/>
              <a:gd name="connsiteY7" fmla="*/ 407499 h 660030"/>
              <a:gd name="connsiteX8" fmla="*/ 543586 w 765544"/>
              <a:gd name="connsiteY8" fmla="*/ 660030 h 660030"/>
              <a:gd name="connsiteX9" fmla="*/ 287079 w 765544"/>
              <a:gd name="connsiteY9" fmla="*/ 463344 h 660030"/>
              <a:gd name="connsiteX10" fmla="*/ 105000 w 765544"/>
              <a:gd name="connsiteY10" fmla="*/ 628133 h 660030"/>
              <a:gd name="connsiteX11" fmla="*/ 213977 w 765544"/>
              <a:gd name="connsiteY11" fmla="*/ 407499 h 660030"/>
              <a:gd name="connsiteX12" fmla="*/ 0 w 765544"/>
              <a:gd name="connsiteY12" fmla="*/ 402201 h 660030"/>
              <a:gd name="connsiteX0" fmla="*/ 0 w 765544"/>
              <a:gd name="connsiteY0" fmla="*/ 402201 h 628133"/>
              <a:gd name="connsiteX1" fmla="*/ 155834 w 765544"/>
              <a:gd name="connsiteY1" fmla="*/ 339087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51084 w 765544"/>
              <a:gd name="connsiteY1" fmla="*/ 370837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32034 w 765544"/>
              <a:gd name="connsiteY1" fmla="*/ 367662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32034 w 765544"/>
              <a:gd name="connsiteY1" fmla="*/ 367662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32034 w 765544"/>
              <a:gd name="connsiteY1" fmla="*/ 367662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32034 w 765544"/>
              <a:gd name="connsiteY1" fmla="*/ 367662 h 628133"/>
              <a:gd name="connsiteX2" fmla="*/ 232376 w 765544"/>
              <a:gd name="connsiteY2" fmla="*/ 30333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  <a:gd name="connsiteX0" fmla="*/ 0 w 765544"/>
              <a:gd name="connsiteY0" fmla="*/ 402201 h 628133"/>
              <a:gd name="connsiteX1" fmla="*/ 232034 w 765544"/>
              <a:gd name="connsiteY1" fmla="*/ 367662 h 628133"/>
              <a:gd name="connsiteX2" fmla="*/ 222851 w 765544"/>
              <a:gd name="connsiteY2" fmla="*/ 284284 h 628133"/>
              <a:gd name="connsiteX3" fmla="*/ 191682 w 765544"/>
              <a:gd name="connsiteY3" fmla="*/ 0 h 628133"/>
              <a:gd name="connsiteX4" fmla="*/ 324331 w 765544"/>
              <a:gd name="connsiteY4" fmla="*/ 293825 h 628133"/>
              <a:gd name="connsiteX5" fmla="*/ 493222 w 765544"/>
              <a:gd name="connsiteY5" fmla="*/ 97918 h 628133"/>
              <a:gd name="connsiteX6" fmla="*/ 765544 w 765544"/>
              <a:gd name="connsiteY6" fmla="*/ 359670 h 628133"/>
              <a:gd name="connsiteX7" fmla="*/ 360181 w 765544"/>
              <a:gd name="connsiteY7" fmla="*/ 407499 h 628133"/>
              <a:gd name="connsiteX8" fmla="*/ 581686 w 765544"/>
              <a:gd name="connsiteY8" fmla="*/ 596530 h 628133"/>
              <a:gd name="connsiteX9" fmla="*/ 287079 w 765544"/>
              <a:gd name="connsiteY9" fmla="*/ 463344 h 628133"/>
              <a:gd name="connsiteX10" fmla="*/ 105000 w 765544"/>
              <a:gd name="connsiteY10" fmla="*/ 628133 h 628133"/>
              <a:gd name="connsiteX11" fmla="*/ 213977 w 765544"/>
              <a:gd name="connsiteY11" fmla="*/ 407499 h 628133"/>
              <a:gd name="connsiteX12" fmla="*/ 0 w 765544"/>
              <a:gd name="connsiteY12" fmla="*/ 402201 h 6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5544" h="628133">
                <a:moveTo>
                  <a:pt x="0" y="402201"/>
                </a:moveTo>
                <a:lnTo>
                  <a:pt x="232034" y="367662"/>
                </a:lnTo>
                <a:cubicBezTo>
                  <a:pt x="-12327" y="127144"/>
                  <a:pt x="197337" y="296202"/>
                  <a:pt x="222851" y="284284"/>
                </a:cubicBezTo>
                <a:lnTo>
                  <a:pt x="191682" y="0"/>
                </a:lnTo>
                <a:lnTo>
                  <a:pt x="324331" y="293825"/>
                </a:lnTo>
                <a:cubicBezTo>
                  <a:pt x="380628" y="228523"/>
                  <a:pt x="363900" y="248945"/>
                  <a:pt x="493222" y="97918"/>
                </a:cubicBezTo>
                <a:cubicBezTo>
                  <a:pt x="304596" y="400010"/>
                  <a:pt x="652545" y="317928"/>
                  <a:pt x="765544" y="359670"/>
                </a:cubicBezTo>
                <a:lnTo>
                  <a:pt x="360181" y="407499"/>
                </a:lnTo>
                <a:lnTo>
                  <a:pt x="581686" y="596530"/>
                </a:lnTo>
                <a:lnTo>
                  <a:pt x="287079" y="463344"/>
                </a:lnTo>
                <a:lnTo>
                  <a:pt x="105000" y="628133"/>
                </a:lnTo>
                <a:lnTo>
                  <a:pt x="213977" y="407499"/>
                </a:lnTo>
                <a:lnTo>
                  <a:pt x="0" y="402201"/>
                </a:lnTo>
                <a:close/>
              </a:path>
            </a:pathLst>
          </a:custGeom>
          <a:gradFill>
            <a:gsLst>
              <a:gs pos="0">
                <a:srgbClr val="5B9BD5">
                  <a:lumMod val="5000"/>
                  <a:lumOff val="95000"/>
                </a:srgbClr>
              </a:gs>
              <a:gs pos="74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</a:gradFill>
          <a:ln w="12700" cap="flat" cmpd="sng" algn="ctr">
            <a:solidFill>
              <a:srgbClr val="FFC700">
                <a:alpha val="92000"/>
              </a:srgbClr>
            </a:solidFill>
            <a:prstDash val="solid"/>
            <a:miter lim="800000"/>
          </a:ln>
          <a:effectLst>
            <a:glow rad="1727200">
              <a:srgbClr val="5B9BD5">
                <a:alpha val="54000"/>
              </a:srgbClr>
            </a:glow>
          </a:effectLst>
          <a:scene3d>
            <a:camera prst="orthographicFront"/>
            <a:lightRig rig="threePt" dir="t"/>
          </a:scene3d>
          <a:sp3d prstMaterial="softEdge">
            <a:bevelT prst="angle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4454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riangle 34"/>
          <p:cNvSpPr/>
          <p:nvPr/>
        </p:nvSpPr>
        <p:spPr>
          <a:xfrm rot="5400000">
            <a:off x="2109371" y="1815238"/>
            <a:ext cx="243226" cy="3374970"/>
          </a:xfrm>
          <a:prstGeom prst="triangl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913863" y="3443371"/>
            <a:ext cx="152400" cy="152400"/>
          </a:xfrm>
          <a:prstGeom prst="ellipse">
            <a:avLst/>
          </a:prstGeom>
          <a:solidFill>
            <a:sysClr val="window" lastClr="FFFFFF">
              <a:lumMod val="65000"/>
              <a:alpha val="35000"/>
            </a:sysClr>
          </a:solidFill>
          <a:ln w="1270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plastic">
            <a:bevelT w="63500"/>
            <a:bevelB prst="angle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08681" y="1523466"/>
            <a:ext cx="1648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23428B"/>
                </a:solidFill>
                <a:latin typeface="Calibri Light" panose="020F0302020204030204"/>
              </a:rPr>
              <a:t>Tin </a:t>
            </a:r>
            <a:r>
              <a:rPr lang="en-US" dirty="0">
                <a:solidFill>
                  <a:srgbClr val="23428B"/>
                </a:solidFill>
                <a:latin typeface="Calibri Light" panose="020F0302020204030204"/>
              </a:rPr>
              <a:t>droplets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80202" y="4153687"/>
            <a:ext cx="179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428B"/>
                </a:solidFill>
                <a:latin typeface="Calibri Light" panose="020F0302020204030204"/>
              </a:rPr>
              <a:t>High-intensity laser beam 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6579" y="1523466"/>
            <a:ext cx="190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3428B"/>
                </a:solidFill>
                <a:latin typeface="Calibri Light" panose="020F0302020204030204"/>
              </a:rPr>
              <a:t>Multi-layer collector mirror</a:t>
            </a:r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369625" y="3842402"/>
            <a:ext cx="1424301" cy="461665"/>
          </a:xfrm>
          <a:prstGeom prst="rect">
            <a:avLst/>
          </a:prstGeom>
          <a:effectLst>
            <a:glow rad="1384300">
              <a:srgbClr val="5B9BD5">
                <a:satMod val="175000"/>
              </a:srgbClr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3428B"/>
                </a:solidFill>
                <a:effectLst/>
                <a:uLnTx/>
                <a:uFillTx/>
                <a:latin typeface="Calibri Light" panose="020F0302020204030204"/>
              </a:rPr>
              <a:t>EUV focus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50242" y="614115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	Sn</a:t>
            </a:r>
            <a:r>
              <a:rPr lang="en-US" baseline="30000" dirty="0" smtClean="0">
                <a:solidFill>
                  <a:prstClr val="black"/>
                </a:solidFill>
                <a:latin typeface="Calibri" panose="020F0502020204030204"/>
              </a:rPr>
              <a:t>11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+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- Sn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14+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Windberger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</a:rPr>
              <a:t>et al,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Phys. Rev. A. 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94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012506 (2016)</a:t>
            </a:r>
            <a:endParaRPr lang="en-US" sz="18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871813" y="6141150"/>
            <a:ext cx="120097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	Sn</a:t>
            </a:r>
            <a:r>
              <a:rPr lang="en-US" baseline="30000" dirty="0" smtClean="0">
                <a:solidFill>
                  <a:prstClr val="black"/>
                </a:solidFill>
                <a:latin typeface="Calibri" panose="020F0502020204030204"/>
              </a:rPr>
              <a:t>7+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 - Sn</a:t>
            </a:r>
            <a:r>
              <a:rPr lang="en-US" baseline="30000" dirty="0" smtClean="0">
                <a:solidFill>
                  <a:prstClr val="black"/>
                </a:solidFill>
                <a:latin typeface="Calibri" panose="020F0502020204030204"/>
              </a:rPr>
              <a:t>10+</a:t>
            </a: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 		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	Torretti </a:t>
            </a:r>
            <a:r>
              <a:rPr lang="en-US" sz="1800" i="1" dirty="0" smtClean="0">
                <a:solidFill>
                  <a:prstClr val="black"/>
                </a:solidFill>
                <a:latin typeface="Calibri" panose="020F0502020204030204"/>
              </a:rPr>
              <a:t>et al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, Phys. Rev. A. </a:t>
            </a:r>
            <a:r>
              <a:rPr lang="en-US" sz="1800" b="1" dirty="0" smtClean="0">
                <a:solidFill>
                  <a:prstClr val="black"/>
                </a:solidFill>
                <a:latin typeface="Calibri" panose="020F0502020204030204"/>
              </a:rPr>
              <a:t>95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042503 (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2017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6771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Lowly charged tin ions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8464" y="6488509"/>
            <a:ext cx="4523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Kurilovich </a:t>
            </a:r>
            <a:r>
              <a:rPr lang="en-US" sz="1600" i="1" dirty="0" smtClean="0">
                <a:solidFill>
                  <a:prstClr val="black"/>
                </a:solidFill>
                <a:latin typeface="Calibri" panose="020F0502020204030204"/>
              </a:rPr>
              <a:t>et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al,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Phys. Rev.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Applied.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014018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 (2016)</a:t>
            </a:r>
            <a:endParaRPr lang="en-US" sz="1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14337" y="746585"/>
            <a:ext cx="5191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Study 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on 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plasma parameters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Stark broadening (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n</a:t>
            </a:r>
            <a:r>
              <a:rPr lang="en-US" baseline="-25000" dirty="0">
                <a:solidFill>
                  <a:prstClr val="black"/>
                </a:solidFill>
                <a:latin typeface="Calibri Light" panose="020F0302020204030204"/>
              </a:rPr>
              <a:t>e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, T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Calibri Light" panose="020F0302020204030204"/>
            </a:endParaRP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 Light" panose="020F0302020204030204"/>
              </a:rPr>
              <a:t>Laser parameters (</a:t>
            </a:r>
            <a:r>
              <a:rPr lang="el-GR" dirty="0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λ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t</a:t>
            </a:r>
            <a:r>
              <a:rPr lang="en-US" baseline="-25000" dirty="0" err="1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p</a:t>
            </a:r>
            <a:r>
              <a:rPr lang="en-US" dirty="0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)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Buffer gasses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 Light" panose="020F0302020204030204"/>
                <a:ea typeface="Cambria Math" panose="02040503050406030204" pitchFamily="18" charset="0"/>
              </a:rPr>
              <a:t>…</a:t>
            </a:r>
          </a:p>
          <a:p>
            <a:pPr marL="1257300" lvl="2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/>
              </a:solidFill>
              <a:latin typeface="Calibri Light" panose="020F0302020204030204"/>
              <a:ea typeface="Cambria Math" panose="02040503050406030204" pitchFamily="18" charset="0"/>
            </a:endParaRPr>
          </a:p>
          <a:p>
            <a:pPr marL="800100" lvl="1" indent="-342900"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59" y="919051"/>
            <a:ext cx="4927441" cy="49082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3687075"/>
            <a:ext cx="48455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E. </a:t>
            </a:r>
            <a:r>
              <a:rPr lang="en-US" sz="16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Kieft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Phys. Rev. E. </a:t>
            </a:r>
            <a:r>
              <a:rPr lang="en-US" sz="16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066402 (2004)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Djeniže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Spectr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Act. B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62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403-409 (2007)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M. Burger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Publ.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Astr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Obs.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Belgr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91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53-56 (2012)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Konjević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J. Phys. Chem. Ref. Data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31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819 (2002)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Simi</a:t>
            </a:r>
            <a:r>
              <a:rPr lang="en-US" sz="16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ć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Publ. </a:t>
            </a:r>
            <a:r>
              <a:rPr lang="en-US" sz="16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Astr</a:t>
            </a: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Obs. </a:t>
            </a:r>
            <a:r>
              <a:rPr lang="en-US" sz="1600" dirty="0" err="1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Belgr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84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487-490 (2008)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A. Alonso-Medina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MNRAS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414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713-726 (2011)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I. de Andres-Garcia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MNRAS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455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1145-1155 (2016)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B. Martinez </a:t>
            </a:r>
            <a:r>
              <a:rPr lang="en-US" sz="1600" i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J. Phys. B: AMOP </a:t>
            </a:r>
            <a:r>
              <a:rPr lang="en-US" sz="1600" b="1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241-247 (1999)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564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Experimental spectrum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710953"/>
            <a:ext cx="9168983" cy="3732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710953"/>
            <a:ext cx="9168983" cy="3732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1710953"/>
            <a:ext cx="9168983" cy="37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84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>
                <a:solidFill>
                  <a:srgbClr val="1B2F7A"/>
                </a:solidFill>
                <a:latin typeface="TheSansOsF SemiBold"/>
                <a:cs typeface="TheSansOsF SemiBold"/>
              </a:rPr>
              <a:t>SnIV</a:t>
            </a: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 example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1960"/>
            <a:ext cx="9655544" cy="43910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1726" y="807302"/>
            <a:ext cx="5916706" cy="514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5607" y="5136331"/>
            <a:ext cx="1925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6s </a:t>
            </a:r>
            <a:r>
              <a:rPr lang="en-US" sz="20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Calibri Light" panose="020F0302020204030204" pitchFamily="34" charset="0"/>
                <a:ea typeface="Calibri" panose="020F0502020204030204" pitchFamily="34" charset="0"/>
              </a:rPr>
              <a:t>S</a:t>
            </a:r>
            <a:r>
              <a:rPr lang="en-US" sz="20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1/2</a:t>
            </a:r>
            <a:r>
              <a:rPr lang="en-US" sz="2000" dirty="0">
                <a:latin typeface="Calibri Light" panose="020F0302020204030204" pitchFamily="34" charset="0"/>
                <a:ea typeface="Calibri" panose="020F0502020204030204" pitchFamily="34" charset="0"/>
              </a:rPr>
              <a:t> – 6p </a:t>
            </a:r>
            <a:r>
              <a:rPr lang="en-US" sz="20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Calibri Light" panose="020F0302020204030204" pitchFamily="34" charset="0"/>
                <a:ea typeface="Calibri" panose="020F0502020204030204" pitchFamily="34" charset="0"/>
              </a:rPr>
              <a:t>P</a:t>
            </a:r>
            <a:r>
              <a:rPr lang="en-US" sz="20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1/2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712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Line masks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1893"/>
            <a:ext cx="9195365" cy="37433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763" y="5131185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5p</a:t>
            </a:r>
            <a:r>
              <a:rPr lang="en-US" sz="1800" baseline="300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1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0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 – 5p6s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1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P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 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2127451" y="5131185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5d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D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5/2 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– 4f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7/2 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3908708" y="5131185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6s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1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0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 – 6p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1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P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 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5611158" y="5159760"/>
            <a:ext cx="1760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6s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1/2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 – 6p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2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P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1/2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7547645" y="5168892"/>
            <a:ext cx="158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6s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3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D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3 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 – 6p </a:t>
            </a:r>
            <a:r>
              <a:rPr lang="en-US" sz="1800" baseline="30000" dirty="0">
                <a:latin typeface="Calibri Light" panose="020F0302020204030204" pitchFamily="34" charset="0"/>
                <a:ea typeface="Calibri" panose="020F0502020204030204" pitchFamily="34" charset="0"/>
              </a:rPr>
              <a:t>3</a:t>
            </a:r>
            <a:r>
              <a:rPr lang="en-US" sz="1800" dirty="0">
                <a:latin typeface="Calibri Light" panose="020F0302020204030204" pitchFamily="34" charset="0"/>
                <a:ea typeface="Calibri" panose="020F0502020204030204" pitchFamily="34" charset="0"/>
              </a:rPr>
              <a:t>F</a:t>
            </a:r>
            <a:r>
              <a:rPr lang="en-US" sz="1800" baseline="-25000" dirty="0">
                <a:latin typeface="Calibri Light" panose="020F0302020204030204" pitchFamily="34" charset="0"/>
                <a:ea typeface="Calibri" panose="020F0502020204030204" pitchFamily="34" charset="0"/>
              </a:rPr>
              <a:t>4 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9581" y="1246909"/>
            <a:ext cx="3781092" cy="59158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marR="0" indent="-2286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43865" y="1246909"/>
            <a:ext cx="2011935" cy="59158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marR="0" indent="-2286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798078" y="1246909"/>
            <a:ext cx="1725045" cy="59158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28600" marR="0" indent="-22860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8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763" y="51951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Normalization by continuum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445"/>
            <a:ext cx="9638030" cy="4928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0916" y="1554554"/>
            <a:ext cx="6131859" cy="4733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5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9764" y="45746"/>
            <a:ext cx="8274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1B2F7A"/>
                </a:solidFill>
                <a:latin typeface="TheSansOsF SemiBold"/>
                <a:cs typeface="TheSansOsF SemiBold"/>
              </a:rPr>
              <a:t>Charge state identification</a:t>
            </a:r>
            <a:endParaRPr lang="en-US" sz="3200" dirty="0">
              <a:solidFill>
                <a:srgbClr val="1B2F7A"/>
              </a:solidFill>
              <a:latin typeface="TheSansOsF SemiBold"/>
              <a:cs typeface="TheSansOsF SemiBold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35" y="685872"/>
            <a:ext cx="5559926" cy="55599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267089"/>
            <a:ext cx="5707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Literature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: C.E. Moore, NBS Circ. 467, Vol. III,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1958 (NIST database)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	  A. N. Ryabtsev et al, Opt. i.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</a:rPr>
              <a:t>Spekt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100, </a:t>
            </a:r>
            <a:r>
              <a:rPr lang="en-US" sz="1600" dirty="0" smtClean="0">
                <a:solidFill>
                  <a:prstClr val="black"/>
                </a:solidFill>
                <a:latin typeface="Calibri" panose="020F0502020204030204"/>
              </a:rPr>
              <a:t>2006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340786"/>
              </p:ext>
            </p:extLst>
          </p:nvPr>
        </p:nvGraphicFramePr>
        <p:xfrm>
          <a:off x="286532" y="1744135"/>
          <a:ext cx="2072586" cy="2038242"/>
        </p:xfrm>
        <a:graphic>
          <a:graphicData uri="http://schemas.openxmlformats.org/drawingml/2006/table">
            <a:tbl>
              <a:tblPr firstRow="1" firstCol="1" bandRow="1"/>
              <a:tblGrid>
                <a:gridCol w="984773"/>
                <a:gridCol w="1087813"/>
              </a:tblGrid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#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SnI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35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SnII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39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SnIII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76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SnIV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43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97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SnV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86</a:t>
                      </a:r>
                      <a:endParaRPr lang="en-US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9764" y="914630"/>
            <a:ext cx="3987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Scaling method applied to experimental spectrum: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20 </a:t>
            </a: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SnIV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lines readily assigned to known lines found in literature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200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_Talk">
  <a:themeElements>
    <a:clrScheme name="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Office\Templates\Talk.pot</Template>
  <TotalTime>15191</TotalTime>
  <Words>642</Words>
  <Application>Microsoft Office PowerPoint</Application>
  <PresentationFormat>On-screen Show (4:3)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 Light</vt:lpstr>
      <vt:lpstr>Arial</vt:lpstr>
      <vt:lpstr>TheSansOsF Plain</vt:lpstr>
      <vt:lpstr>Calibri</vt:lpstr>
      <vt:lpstr>Cambria Math</vt:lpstr>
      <vt:lpstr>TheSansOsF SemiBold</vt:lpstr>
      <vt:lpstr>TheSansOsF Light</vt:lpstr>
      <vt:lpstr>Times New Roman</vt:lpstr>
      <vt:lpstr>18_Talk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ARCNL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ARCNL 4 FOM-UB 11 March 2014</dc:title>
  <dc:creator>Joost Frenken</dc:creator>
  <cp:keywords>ARCNL 4 FOM-UB 11 March 2014</cp:keywords>
  <cp:lastModifiedBy>Joris Scheers</cp:lastModifiedBy>
  <cp:revision>991</cp:revision>
  <cp:lastPrinted>1999-11-08T23:07:42Z</cp:lastPrinted>
  <dcterms:created xsi:type="dcterms:W3CDTF">2000-03-11T14:13:40Z</dcterms:created>
  <dcterms:modified xsi:type="dcterms:W3CDTF">2017-08-24T07:25:18Z</dcterms:modified>
  <cp:category>Talks</cp:category>
</cp:coreProperties>
</file>